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4" r:id="rId1"/>
  </p:sldMasterIdLst>
  <p:notesMasterIdLst>
    <p:notesMasterId r:id="rId18"/>
  </p:notesMasterIdLst>
  <p:handoutMasterIdLst>
    <p:handoutMasterId r:id="rId19"/>
  </p:handoutMasterIdLst>
  <p:sldIdLst>
    <p:sldId id="290" r:id="rId2"/>
    <p:sldId id="258" r:id="rId3"/>
    <p:sldId id="272" r:id="rId4"/>
    <p:sldId id="270" r:id="rId5"/>
    <p:sldId id="259" r:id="rId6"/>
    <p:sldId id="299" r:id="rId7"/>
    <p:sldId id="291" r:id="rId8"/>
    <p:sldId id="260" r:id="rId9"/>
    <p:sldId id="267" r:id="rId10"/>
    <p:sldId id="297" r:id="rId11"/>
    <p:sldId id="261" r:id="rId12"/>
    <p:sldId id="263" r:id="rId13"/>
    <p:sldId id="268" r:id="rId14"/>
    <p:sldId id="269" r:id="rId15"/>
    <p:sldId id="265" r:id="rId16"/>
    <p:sldId id="273" r:id="rId1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86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6051" autoAdjust="0"/>
  </p:normalViewPr>
  <p:slideViewPr>
    <p:cSldViewPr snapToGrid="0">
      <p:cViewPr varScale="1">
        <p:scale>
          <a:sx n="55" d="100"/>
          <a:sy n="55" d="100"/>
        </p:scale>
        <p:origin x="1338"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F88EA809-DD8F-4D7F-82DF-78D3D7AB4E47}" type="datetimeFigureOut">
              <a:rPr kumimoji="1" lang="ja-JP" altLang="en-US" smtClean="0"/>
              <a:t>2020/2/10</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25E3EFC-9F10-4238-A397-1DDB31A0990D}" type="slidenum">
              <a:rPr kumimoji="1" lang="ja-JP" altLang="en-US" smtClean="0"/>
              <a:t>‹#›</a:t>
            </a:fld>
            <a:endParaRPr kumimoji="1" lang="ja-JP" altLang="en-US"/>
          </a:p>
        </p:txBody>
      </p:sp>
    </p:spTree>
    <p:extLst>
      <p:ext uri="{BB962C8B-B14F-4D97-AF65-F5344CB8AC3E}">
        <p14:creationId xmlns:p14="http://schemas.microsoft.com/office/powerpoint/2010/main" val="19903108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E07759C1-5A27-49EF-87ED-215B16B60762}" type="datetimeFigureOut">
              <a:rPr kumimoji="1" lang="ja-JP" altLang="en-US" smtClean="0"/>
              <a:t>2020/2/10</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241450C5-6559-4E1B-A6E2-B87A342CE6D9}" type="slidenum">
              <a:rPr kumimoji="1" lang="ja-JP" altLang="en-US" smtClean="0"/>
              <a:t>‹#›</a:t>
            </a:fld>
            <a:endParaRPr kumimoji="1" lang="ja-JP" altLang="en-US"/>
          </a:p>
        </p:txBody>
      </p:sp>
    </p:spTree>
    <p:extLst>
      <p:ext uri="{BB962C8B-B14F-4D97-AF65-F5344CB8AC3E}">
        <p14:creationId xmlns:p14="http://schemas.microsoft.com/office/powerpoint/2010/main" val="9522402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1</a:t>
            </a:fld>
            <a:endParaRPr kumimoji="1" lang="ja-JP" altLang="en-US"/>
          </a:p>
        </p:txBody>
      </p:sp>
    </p:spTree>
    <p:extLst>
      <p:ext uri="{BB962C8B-B14F-4D97-AF65-F5344CB8AC3E}">
        <p14:creationId xmlns:p14="http://schemas.microsoft.com/office/powerpoint/2010/main" val="23532927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10</a:t>
            </a:fld>
            <a:endParaRPr kumimoji="1" lang="ja-JP" altLang="en-US"/>
          </a:p>
        </p:txBody>
      </p:sp>
    </p:spTree>
    <p:extLst>
      <p:ext uri="{BB962C8B-B14F-4D97-AF65-F5344CB8AC3E}">
        <p14:creationId xmlns:p14="http://schemas.microsoft.com/office/powerpoint/2010/main" val="3208390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11</a:t>
            </a:fld>
            <a:endParaRPr kumimoji="1" lang="ja-JP" altLang="en-US"/>
          </a:p>
        </p:txBody>
      </p:sp>
    </p:spTree>
    <p:extLst>
      <p:ext uri="{BB962C8B-B14F-4D97-AF65-F5344CB8AC3E}">
        <p14:creationId xmlns:p14="http://schemas.microsoft.com/office/powerpoint/2010/main" val="3632005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16</a:t>
            </a:fld>
            <a:endParaRPr kumimoji="1" lang="ja-JP" altLang="en-US"/>
          </a:p>
        </p:txBody>
      </p:sp>
    </p:spTree>
    <p:extLst>
      <p:ext uri="{BB962C8B-B14F-4D97-AF65-F5344CB8AC3E}">
        <p14:creationId xmlns:p14="http://schemas.microsoft.com/office/powerpoint/2010/main" val="803372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2</a:t>
            </a:fld>
            <a:endParaRPr kumimoji="1" lang="ja-JP" altLang="en-US"/>
          </a:p>
        </p:txBody>
      </p:sp>
    </p:spTree>
    <p:extLst>
      <p:ext uri="{BB962C8B-B14F-4D97-AF65-F5344CB8AC3E}">
        <p14:creationId xmlns:p14="http://schemas.microsoft.com/office/powerpoint/2010/main" val="3528467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3</a:t>
            </a:fld>
            <a:endParaRPr kumimoji="1" lang="ja-JP" altLang="en-US"/>
          </a:p>
        </p:txBody>
      </p:sp>
    </p:spTree>
    <p:extLst>
      <p:ext uri="{BB962C8B-B14F-4D97-AF65-F5344CB8AC3E}">
        <p14:creationId xmlns:p14="http://schemas.microsoft.com/office/powerpoint/2010/main" val="2952308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4</a:t>
            </a:fld>
            <a:endParaRPr kumimoji="1" lang="ja-JP" altLang="en-US"/>
          </a:p>
        </p:txBody>
      </p:sp>
    </p:spTree>
    <p:extLst>
      <p:ext uri="{BB962C8B-B14F-4D97-AF65-F5344CB8AC3E}">
        <p14:creationId xmlns:p14="http://schemas.microsoft.com/office/powerpoint/2010/main" val="3630579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5</a:t>
            </a:fld>
            <a:endParaRPr kumimoji="1" lang="ja-JP" altLang="en-US"/>
          </a:p>
        </p:txBody>
      </p:sp>
    </p:spTree>
    <p:extLst>
      <p:ext uri="{BB962C8B-B14F-4D97-AF65-F5344CB8AC3E}">
        <p14:creationId xmlns:p14="http://schemas.microsoft.com/office/powerpoint/2010/main" val="3990719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6</a:t>
            </a:fld>
            <a:endParaRPr kumimoji="1" lang="ja-JP" altLang="en-US"/>
          </a:p>
        </p:txBody>
      </p:sp>
    </p:spTree>
    <p:extLst>
      <p:ext uri="{BB962C8B-B14F-4D97-AF65-F5344CB8AC3E}">
        <p14:creationId xmlns:p14="http://schemas.microsoft.com/office/powerpoint/2010/main" val="502492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7</a:t>
            </a:fld>
            <a:endParaRPr kumimoji="1" lang="ja-JP" altLang="en-US"/>
          </a:p>
        </p:txBody>
      </p:sp>
    </p:spTree>
    <p:extLst>
      <p:ext uri="{BB962C8B-B14F-4D97-AF65-F5344CB8AC3E}">
        <p14:creationId xmlns:p14="http://schemas.microsoft.com/office/powerpoint/2010/main" val="3993318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8</a:t>
            </a:fld>
            <a:endParaRPr kumimoji="1" lang="ja-JP" altLang="en-US"/>
          </a:p>
        </p:txBody>
      </p:sp>
    </p:spTree>
    <p:extLst>
      <p:ext uri="{BB962C8B-B14F-4D97-AF65-F5344CB8AC3E}">
        <p14:creationId xmlns:p14="http://schemas.microsoft.com/office/powerpoint/2010/main" val="3709479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41450C5-6559-4E1B-A6E2-B87A342CE6D9}" type="slidenum">
              <a:rPr kumimoji="1" lang="ja-JP" altLang="en-US" smtClean="0"/>
              <a:t>9</a:t>
            </a:fld>
            <a:endParaRPr kumimoji="1" lang="ja-JP" altLang="en-US"/>
          </a:p>
        </p:txBody>
      </p:sp>
    </p:spTree>
    <p:extLst>
      <p:ext uri="{BB962C8B-B14F-4D97-AF65-F5344CB8AC3E}">
        <p14:creationId xmlns:p14="http://schemas.microsoft.com/office/powerpoint/2010/main" val="4013888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A381CC3E-4AED-4B32-B98F-BAA73A49C78D}" type="datetime1">
              <a:rPr kumimoji="1" lang="ja-JP" altLang="en-US" smtClean="0"/>
              <a:t>2020/2/10</a:t>
            </a:fld>
            <a:endParaRPr kumimoji="1" lang="ja-JP" alt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kumimoji="1" lang="ja-JP" altLang="en-US"/>
          </a:p>
        </p:txBody>
      </p:sp>
      <p:sp>
        <p:nvSpPr>
          <p:cNvPr id="6" name="Slide Number Placeholder 5"/>
          <p:cNvSpPr>
            <a:spLocks noGrp="1"/>
          </p:cNvSpPr>
          <p:nvPr>
            <p:ph type="sldNum" sz="quarter" idx="12"/>
          </p:nvPr>
        </p:nvSpPr>
        <p:spPr>
          <a:xfrm>
            <a:off x="9067218" y="6375679"/>
            <a:ext cx="2329723" cy="345796"/>
          </a:xfrm>
        </p:spPr>
        <p:txBody>
          <a:bodyPr/>
          <a:lstStyle>
            <a:lvl1pPr>
              <a:defRPr sz="2400" baseline="0">
                <a:solidFill>
                  <a:schemeClr val="accent1">
                    <a:lumMod val="50000"/>
                  </a:schemeClr>
                </a:solidFill>
              </a:defRPr>
            </a:lvl1pPr>
          </a:lstStyle>
          <a:p>
            <a:fld id="{E3027A61-F330-4D12-9FE5-E680163E8252}" type="slidenum">
              <a:rPr kumimoji="1" lang="ja-JP" altLang="en-US" smtClean="0"/>
              <a:pPr/>
              <a:t>‹#›</a:t>
            </a:fld>
            <a:endParaRPr kumimoji="1" lang="ja-JP" alt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30255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CD7935F-5900-4078-BD4D-E9CD5A90A580}" type="datetime1">
              <a:rPr kumimoji="1" lang="ja-JP" altLang="en-US" smtClean="0"/>
              <a:t>2020/2/10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3027A61-F330-4D12-9FE5-E680163E8252}" type="slidenum">
              <a:rPr kumimoji="1" lang="ja-JP" altLang="en-US" smtClean="0"/>
              <a:t>‹#›</a:t>
            </a:fld>
            <a:endParaRPr kumimoji="1" lang="ja-JP" altLang="en-US"/>
          </a:p>
        </p:txBody>
      </p:sp>
    </p:spTree>
    <p:extLst>
      <p:ext uri="{BB962C8B-B14F-4D97-AF65-F5344CB8AC3E}">
        <p14:creationId xmlns:p14="http://schemas.microsoft.com/office/powerpoint/2010/main" val="1285951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D3FC531-4FCE-41BA-8DED-776D62D6DA6C}" type="datetime1">
              <a:rPr kumimoji="1" lang="ja-JP" altLang="en-US" smtClean="0"/>
              <a:t>2020/2/10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3027A61-F330-4D12-9FE5-E680163E8252}" type="slidenum">
              <a:rPr kumimoji="1" lang="ja-JP" altLang="en-US" smtClean="0"/>
              <a:t>‹#›</a:t>
            </a:fld>
            <a:endParaRPr kumimoji="1" lang="ja-JP" altLang="en-US"/>
          </a:p>
        </p:txBody>
      </p:sp>
    </p:spTree>
    <p:extLst>
      <p:ext uri="{BB962C8B-B14F-4D97-AF65-F5344CB8AC3E}">
        <p14:creationId xmlns:p14="http://schemas.microsoft.com/office/powerpoint/2010/main" val="839132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6000"/>
            </a:lvl1pPr>
          </a:lstStyle>
          <a:p>
            <a:r>
              <a:rPr lang="ja-JP" altLang="en-US" dirty="0" smtClean="0"/>
              <a:t>マスター タイトルの書式設定</a:t>
            </a:r>
            <a:endParaRPr lang="en-US" dirty="0"/>
          </a:p>
        </p:txBody>
      </p:sp>
      <p:sp>
        <p:nvSpPr>
          <p:cNvPr id="3" name="Content Placeholder 2"/>
          <p:cNvSpPr>
            <a:spLocks noGrp="1"/>
          </p:cNvSpPr>
          <p:nvPr>
            <p:ph idx="1"/>
          </p:nvPr>
        </p:nvSpPr>
        <p:spPr>
          <a:xfrm>
            <a:off x="1251678" y="1874517"/>
            <a:ext cx="10178322" cy="4501162"/>
          </a:xfrm>
        </p:spPr>
        <p:txBody>
          <a:bodyPr/>
          <a:lstStyle>
            <a:lvl1pPr>
              <a:defRPr sz="3200"/>
            </a:lvl1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9B8D8BDE-E719-483F-8554-C481726A3200}" type="datetime1">
              <a:rPr kumimoji="1" lang="ja-JP" altLang="en-US" smtClean="0"/>
              <a:t>2020/2/10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lvl1pPr>
              <a:defRPr sz="2400"/>
            </a:lvl1pPr>
          </a:lstStyle>
          <a:p>
            <a:fld id="{E3027A61-F330-4D12-9FE5-E680163E8252}" type="slidenum">
              <a:rPr kumimoji="1" lang="ja-JP" altLang="en-US" smtClean="0"/>
              <a:pPr/>
              <a:t>‹#›</a:t>
            </a:fld>
            <a:endParaRPr kumimoji="1" lang="ja-JP" altLang="en-US"/>
          </a:p>
        </p:txBody>
      </p:sp>
    </p:spTree>
    <p:extLst>
      <p:ext uri="{BB962C8B-B14F-4D97-AF65-F5344CB8AC3E}">
        <p14:creationId xmlns:p14="http://schemas.microsoft.com/office/powerpoint/2010/main" val="15154000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2FE6C1FA-6C28-42A2-93E3-14CECE369E2D}" type="datetime1">
              <a:rPr kumimoji="1" lang="ja-JP" altLang="en-US" smtClean="0"/>
              <a:t>2020/2/10</a:t>
            </a:fld>
            <a:endParaRPr kumimoji="1" lang="ja-JP" alt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kumimoji="1" lang="ja-JP" altLang="en-US"/>
          </a:p>
        </p:txBody>
      </p:sp>
      <p:sp>
        <p:nvSpPr>
          <p:cNvPr id="6" name="Slide Number Placeholder 5"/>
          <p:cNvSpPr>
            <a:spLocks noGrp="1"/>
          </p:cNvSpPr>
          <p:nvPr>
            <p:ph type="sldNum" sz="quarter" idx="12"/>
          </p:nvPr>
        </p:nvSpPr>
        <p:spPr>
          <a:xfrm>
            <a:off x="9942434" y="6375679"/>
            <a:ext cx="1487566" cy="345796"/>
          </a:xfrm>
        </p:spPr>
        <p:txBody>
          <a:bodyPr/>
          <a:lstStyle>
            <a:lvl1pPr>
              <a:defRPr sz="2400" baseline="0">
                <a:solidFill>
                  <a:schemeClr val="tx2"/>
                </a:solidFill>
              </a:defRPr>
            </a:lvl1pPr>
          </a:lstStyle>
          <a:p>
            <a:fld id="{E3027A61-F330-4D12-9FE5-E680163E8252}" type="slidenum">
              <a:rPr kumimoji="1" lang="ja-JP" altLang="en-US" smtClean="0"/>
              <a:pPr/>
              <a:t>‹#›</a:t>
            </a:fld>
            <a:endParaRPr kumimoji="1" lang="ja-JP" alt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00002842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7B40ABF1-1602-4668-A53F-CAD6F451709A}" type="datetime1">
              <a:rPr kumimoji="1" lang="ja-JP" altLang="en-US" smtClean="0"/>
              <a:t>2020/2/10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3027A61-F330-4D12-9FE5-E680163E8252}" type="slidenum">
              <a:rPr kumimoji="1" lang="ja-JP" altLang="en-US" smtClean="0"/>
              <a:t>‹#›</a:t>
            </a:fld>
            <a:endParaRPr kumimoji="1" lang="ja-JP" altLang="en-US"/>
          </a:p>
        </p:txBody>
      </p:sp>
    </p:spTree>
    <p:extLst>
      <p:ext uri="{BB962C8B-B14F-4D97-AF65-F5344CB8AC3E}">
        <p14:creationId xmlns:p14="http://schemas.microsoft.com/office/powerpoint/2010/main" val="334441265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257300" y="2909102"/>
            <a:ext cx="4800600" cy="299639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633864" y="2909102"/>
            <a:ext cx="4800600" cy="299639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FB604A9-E15A-4412-8ACB-B0C72883123A}" type="datetime1">
              <a:rPr kumimoji="1" lang="ja-JP" altLang="en-US" smtClean="0"/>
              <a:t>2020/2/10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3027A61-F330-4D12-9FE5-E680163E8252}" type="slidenum">
              <a:rPr kumimoji="1" lang="ja-JP" altLang="en-US" smtClean="0"/>
              <a:t>‹#›</a:t>
            </a:fld>
            <a:endParaRPr kumimoji="1" lang="ja-JP" altLang="en-US"/>
          </a:p>
        </p:txBody>
      </p:sp>
    </p:spTree>
    <p:extLst>
      <p:ext uri="{BB962C8B-B14F-4D97-AF65-F5344CB8AC3E}">
        <p14:creationId xmlns:p14="http://schemas.microsoft.com/office/powerpoint/2010/main" val="804172095"/>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C64E60D-781A-40C5-B248-5988850416BD}" type="datetime1">
              <a:rPr kumimoji="1" lang="ja-JP" altLang="en-US" smtClean="0"/>
              <a:t>2020/2/10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3027A61-F330-4D12-9FE5-E680163E8252}" type="slidenum">
              <a:rPr kumimoji="1" lang="ja-JP" altLang="en-US" smtClean="0"/>
              <a:t>‹#›</a:t>
            </a:fld>
            <a:endParaRPr kumimoji="1" lang="ja-JP" altLang="en-US"/>
          </a:p>
        </p:txBody>
      </p:sp>
    </p:spTree>
    <p:extLst>
      <p:ext uri="{BB962C8B-B14F-4D97-AF65-F5344CB8AC3E}">
        <p14:creationId xmlns:p14="http://schemas.microsoft.com/office/powerpoint/2010/main" val="3501642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2B2D8A-6E3E-4DD5-B575-FF1600846ADD}" type="datetime1">
              <a:rPr kumimoji="1" lang="ja-JP" altLang="en-US" smtClean="0"/>
              <a:t>2020/2/10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3027A61-F330-4D12-9FE5-E680163E8252}" type="slidenum">
              <a:rPr kumimoji="1" lang="ja-JP" altLang="en-US" smtClean="0"/>
              <a:t>‹#›</a:t>
            </a:fld>
            <a:endParaRPr kumimoji="1" lang="ja-JP" altLang="en-US"/>
          </a:p>
        </p:txBody>
      </p:sp>
    </p:spTree>
    <p:extLst>
      <p:ext uri="{BB962C8B-B14F-4D97-AF65-F5344CB8AC3E}">
        <p14:creationId xmlns:p14="http://schemas.microsoft.com/office/powerpoint/2010/main" val="2145473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a:xfrm>
            <a:off x="765051" y="6375679"/>
            <a:ext cx="1233355" cy="348462"/>
          </a:xfrm>
        </p:spPr>
        <p:txBody>
          <a:bodyPr/>
          <a:lstStyle/>
          <a:p>
            <a:fld id="{D9FFFB04-FB08-4FFC-B64D-6EE9505E11D3}" type="datetime1">
              <a:rPr kumimoji="1" lang="ja-JP" altLang="en-US" smtClean="0"/>
              <a:t>2020/2/10</a:t>
            </a:fld>
            <a:endParaRPr kumimoji="1" lang="ja-JP" altLang="en-US"/>
          </a:p>
        </p:txBody>
      </p:sp>
      <p:sp>
        <p:nvSpPr>
          <p:cNvPr id="6" name="Footer Placeholder 5"/>
          <p:cNvSpPr>
            <a:spLocks noGrp="1"/>
          </p:cNvSpPr>
          <p:nvPr>
            <p:ph type="ftr" sz="quarter" idx="11"/>
          </p:nvPr>
        </p:nvSpPr>
        <p:spPr>
          <a:xfrm>
            <a:off x="2103620" y="6375679"/>
            <a:ext cx="3482179" cy="345796"/>
          </a:xfrm>
        </p:spPr>
        <p:txBody>
          <a:bodyPr/>
          <a:lstStyle/>
          <a:p>
            <a:endParaRPr kumimoji="1" lang="ja-JP" altLang="en-US"/>
          </a:p>
        </p:txBody>
      </p:sp>
      <p:sp>
        <p:nvSpPr>
          <p:cNvPr id="7" name="Slide Number Placeholder 6"/>
          <p:cNvSpPr>
            <a:spLocks noGrp="1"/>
          </p:cNvSpPr>
          <p:nvPr>
            <p:ph type="sldNum" sz="quarter" idx="12"/>
          </p:nvPr>
        </p:nvSpPr>
        <p:spPr>
          <a:xfrm>
            <a:off x="5691014" y="6375679"/>
            <a:ext cx="1232456" cy="345796"/>
          </a:xfrm>
        </p:spPr>
        <p:txBody>
          <a:bodyPr/>
          <a:lstStyle/>
          <a:p>
            <a:fld id="{E3027A61-F330-4D12-9FE5-E680163E8252}" type="slidenum">
              <a:rPr kumimoji="1" lang="ja-JP" altLang="en-US" smtClean="0"/>
              <a:t>‹#›</a:t>
            </a:fld>
            <a:endParaRPr kumimoji="1" lang="ja-JP" alt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0423310"/>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a:xfrm>
            <a:off x="765950" y="6375679"/>
            <a:ext cx="1232456" cy="348462"/>
          </a:xfrm>
        </p:spPr>
        <p:txBody>
          <a:bodyPr/>
          <a:lstStyle/>
          <a:p>
            <a:fld id="{935F8ED1-8F45-4869-9AE2-446671EAA95E}" type="datetime1">
              <a:rPr kumimoji="1" lang="ja-JP" altLang="en-US" smtClean="0"/>
              <a:t>2020/2/10</a:t>
            </a:fld>
            <a:endParaRPr kumimoji="1" lang="ja-JP" altLang="en-US"/>
          </a:p>
        </p:txBody>
      </p:sp>
      <p:sp>
        <p:nvSpPr>
          <p:cNvPr id="6" name="Footer Placeholder 5"/>
          <p:cNvSpPr>
            <a:spLocks noGrp="1"/>
          </p:cNvSpPr>
          <p:nvPr>
            <p:ph type="ftr" sz="quarter" idx="11"/>
          </p:nvPr>
        </p:nvSpPr>
        <p:spPr>
          <a:xfrm>
            <a:off x="2103621" y="6375679"/>
            <a:ext cx="3482178" cy="345796"/>
          </a:xfrm>
        </p:spPr>
        <p:txBody>
          <a:bodyPr/>
          <a:lstStyle/>
          <a:p>
            <a:endParaRPr kumimoji="1" lang="ja-JP" altLang="en-US"/>
          </a:p>
        </p:txBody>
      </p:sp>
      <p:sp>
        <p:nvSpPr>
          <p:cNvPr id="7" name="Slide Number Placeholder 6"/>
          <p:cNvSpPr>
            <a:spLocks noGrp="1"/>
          </p:cNvSpPr>
          <p:nvPr>
            <p:ph type="sldNum" sz="quarter" idx="12"/>
          </p:nvPr>
        </p:nvSpPr>
        <p:spPr>
          <a:xfrm>
            <a:off x="5687568" y="6375679"/>
            <a:ext cx="1234440" cy="345796"/>
          </a:xfrm>
        </p:spPr>
        <p:txBody>
          <a:bodyPr/>
          <a:lstStyle/>
          <a:p>
            <a:fld id="{E3027A61-F330-4D12-9FE5-E680163E8252}" type="slidenum">
              <a:rPr kumimoji="1" lang="ja-JP" altLang="en-US" smtClean="0"/>
              <a:t>‹#›</a:t>
            </a:fld>
            <a:endParaRPr kumimoji="1" lang="ja-JP" altLang="en-US"/>
          </a:p>
        </p:txBody>
      </p:sp>
    </p:spTree>
    <p:extLst>
      <p:ext uri="{BB962C8B-B14F-4D97-AF65-F5344CB8AC3E}">
        <p14:creationId xmlns:p14="http://schemas.microsoft.com/office/powerpoint/2010/main" val="1651906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F56B189-E287-4ACD-AEE7-E5A1A28876A1}" type="datetime1">
              <a:rPr kumimoji="1" lang="ja-JP" altLang="en-US" smtClean="0"/>
              <a:t>2020/2/10</a:t>
            </a:fld>
            <a:endParaRPr kumimoji="1" lang="ja-JP" alt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3027A61-F330-4D12-9FE5-E680163E8252}" type="slidenum">
              <a:rPr kumimoji="1" lang="ja-JP" altLang="en-US" smtClean="0"/>
              <a:t>‹#›</a:t>
            </a:fld>
            <a:endParaRPr kumimoji="1" lang="ja-JP" alt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9458084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14400" rtl="0" eaLnBrk="1" latinLnBrk="0" hangingPunct="1">
        <a:lnSpc>
          <a:spcPct val="90000"/>
        </a:lnSpc>
        <a:spcBef>
          <a:spcPct val="0"/>
        </a:spcBef>
        <a:buNone/>
        <a:defRPr kumimoji="1"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kumimoji="1"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kumimoji="1"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kumimoji="1"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kumimoji="1"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1.png"/><Relationship Id="rId4" Type="http://schemas.openxmlformats.org/officeDocument/2006/relationships/image" Target="../media/image18.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678872" y="512618"/>
            <a:ext cx="11097491" cy="1648691"/>
          </a:xfrm>
        </p:spPr>
        <p:txBody>
          <a:bodyPr/>
          <a:lstStyle/>
          <a:p>
            <a:r>
              <a:rPr kumimoji="1" lang="ja-JP" altLang="en-US" sz="3600" dirty="0" smtClean="0"/>
              <a:t>尼崎市介護予防・重度化防止ハンドブック</a:t>
            </a:r>
            <a:endParaRPr kumimoji="1" lang="ja-JP" altLang="en-US" sz="3600" dirty="0"/>
          </a:p>
        </p:txBody>
      </p:sp>
      <p:sp>
        <p:nvSpPr>
          <p:cNvPr id="5" name="サブタイトル 4"/>
          <p:cNvSpPr>
            <a:spLocks noGrp="1"/>
          </p:cNvSpPr>
          <p:nvPr>
            <p:ph type="subTitle" idx="1"/>
          </p:nvPr>
        </p:nvSpPr>
        <p:spPr>
          <a:xfrm>
            <a:off x="2215045" y="5500256"/>
            <a:ext cx="8045373" cy="858980"/>
          </a:xfrm>
        </p:spPr>
        <p:txBody>
          <a:bodyPr>
            <a:normAutofit fontScale="92500"/>
          </a:bodyPr>
          <a:lstStyle/>
          <a:p>
            <a:r>
              <a:rPr kumimoji="1" lang="ja-JP" altLang="en-US" sz="3600" dirty="0" smtClean="0"/>
              <a:t>尼崎市地域ケア会議代表者会議　作成</a:t>
            </a:r>
            <a:endParaRPr kumimoji="1" lang="ja-JP" altLang="en-US" sz="3600" dirty="0"/>
          </a:p>
        </p:txBody>
      </p:sp>
      <p:pic>
        <p:nvPicPr>
          <p:cNvPr id="6" name="図 5"/>
          <p:cNvPicPr>
            <a:picLocks noChangeAspect="1"/>
          </p:cNvPicPr>
          <p:nvPr/>
        </p:nvPicPr>
        <p:blipFill>
          <a:blip r:embed="rId3"/>
          <a:stretch>
            <a:fillRect/>
          </a:stretch>
        </p:blipFill>
        <p:spPr>
          <a:xfrm>
            <a:off x="853648" y="2035493"/>
            <a:ext cx="10768166" cy="3118399"/>
          </a:xfrm>
          <a:prstGeom prst="rect">
            <a:avLst/>
          </a:prstGeom>
        </p:spPr>
      </p:pic>
      <p:sp>
        <p:nvSpPr>
          <p:cNvPr id="2" name="スライド番号プレースホルダー 1"/>
          <p:cNvSpPr>
            <a:spLocks noGrp="1"/>
          </p:cNvSpPr>
          <p:nvPr>
            <p:ph type="sldNum" sz="quarter" idx="12"/>
          </p:nvPr>
        </p:nvSpPr>
        <p:spPr/>
        <p:txBody>
          <a:bodyPr/>
          <a:lstStyle/>
          <a:p>
            <a:fld id="{E3027A61-F330-4D12-9FE5-E680163E8252}" type="slidenum">
              <a:rPr kumimoji="1" lang="ja-JP" altLang="en-US" smtClean="0"/>
              <a:t>1</a:t>
            </a:fld>
            <a:endParaRPr kumimoji="1" lang="ja-JP" altLang="en-US"/>
          </a:p>
        </p:txBody>
      </p:sp>
    </p:spTree>
    <p:extLst>
      <p:ext uri="{BB962C8B-B14F-4D97-AF65-F5344CB8AC3E}">
        <p14:creationId xmlns:p14="http://schemas.microsoft.com/office/powerpoint/2010/main" val="5982741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特徴その５</a:t>
            </a:r>
            <a:r>
              <a:rPr kumimoji="1" lang="en-US" altLang="ja-JP" dirty="0" smtClean="0"/>
              <a:t/>
            </a:r>
            <a:br>
              <a:rPr kumimoji="1" lang="en-US" altLang="ja-JP" dirty="0" smtClean="0"/>
            </a:br>
            <a:r>
              <a:rPr kumimoji="1" lang="ja-JP" altLang="en-US" sz="4900" b="1" dirty="0" smtClean="0">
                <a:solidFill>
                  <a:srgbClr val="FF0000"/>
                </a:solidFill>
                <a:effectLst>
                  <a:outerShdw blurRad="38100" dist="38100" dir="2700000" algn="tl">
                    <a:srgbClr val="000000">
                      <a:alpha val="43137"/>
                    </a:srgbClr>
                  </a:outerShdw>
                </a:effectLst>
              </a:rPr>
              <a:t>「</a:t>
            </a:r>
            <a:r>
              <a:rPr lang="ja-JP" altLang="en-US" sz="4900" b="1" dirty="0" smtClean="0">
                <a:solidFill>
                  <a:srgbClr val="FF0000"/>
                </a:solidFill>
                <a:effectLst>
                  <a:outerShdw blurRad="38100" dist="38100" dir="2700000" algn="tl">
                    <a:srgbClr val="000000">
                      <a:alpha val="43137"/>
                    </a:srgbClr>
                  </a:outerShdw>
                </a:effectLst>
              </a:rPr>
              <a:t>共感できるエピソード」</a:t>
            </a:r>
            <a:r>
              <a:rPr lang="ja-JP" altLang="en-US" sz="4000" dirty="0" smtClean="0"/>
              <a:t>ｐ１７、ｐ２８</a:t>
            </a:r>
            <a:r>
              <a:rPr lang="ja-JP" altLang="en-US" sz="4000" dirty="0"/>
              <a:t>～３０</a:t>
            </a:r>
          </a:p>
        </p:txBody>
      </p:sp>
      <p:pic>
        <p:nvPicPr>
          <p:cNvPr id="4" name="コンテンツ プレースホルダー 3"/>
          <p:cNvPicPr>
            <a:picLocks noGrp="1" noChangeAspect="1"/>
          </p:cNvPicPr>
          <p:nvPr>
            <p:ph idx="1"/>
          </p:nvPr>
        </p:nvPicPr>
        <p:blipFill>
          <a:blip r:embed="rId3"/>
          <a:stretch>
            <a:fillRect/>
          </a:stretch>
        </p:blipFill>
        <p:spPr>
          <a:xfrm>
            <a:off x="1073987" y="2132336"/>
            <a:ext cx="5547382" cy="1170645"/>
          </a:xfrm>
          <a:prstGeom prst="rect">
            <a:avLst/>
          </a:prstGeom>
        </p:spPr>
      </p:pic>
      <p:pic>
        <p:nvPicPr>
          <p:cNvPr id="5" name="図 4"/>
          <p:cNvPicPr>
            <a:picLocks noChangeAspect="1"/>
          </p:cNvPicPr>
          <p:nvPr/>
        </p:nvPicPr>
        <p:blipFill>
          <a:blip r:embed="rId4"/>
          <a:stretch>
            <a:fillRect/>
          </a:stretch>
        </p:blipFill>
        <p:spPr>
          <a:xfrm>
            <a:off x="6621369" y="2132335"/>
            <a:ext cx="5010361" cy="1170645"/>
          </a:xfrm>
          <a:prstGeom prst="rect">
            <a:avLst/>
          </a:prstGeom>
        </p:spPr>
      </p:pic>
      <p:pic>
        <p:nvPicPr>
          <p:cNvPr id="6" name="図 5"/>
          <p:cNvPicPr>
            <a:picLocks noChangeAspect="1"/>
          </p:cNvPicPr>
          <p:nvPr/>
        </p:nvPicPr>
        <p:blipFill>
          <a:blip r:embed="rId5"/>
          <a:stretch>
            <a:fillRect/>
          </a:stretch>
        </p:blipFill>
        <p:spPr>
          <a:xfrm>
            <a:off x="1073988" y="3560798"/>
            <a:ext cx="5547382" cy="1568957"/>
          </a:xfrm>
          <a:prstGeom prst="rect">
            <a:avLst/>
          </a:prstGeom>
        </p:spPr>
      </p:pic>
      <p:pic>
        <p:nvPicPr>
          <p:cNvPr id="3" name="図 2"/>
          <p:cNvPicPr>
            <a:picLocks noChangeAspect="1"/>
          </p:cNvPicPr>
          <p:nvPr/>
        </p:nvPicPr>
        <p:blipFill>
          <a:blip r:embed="rId6"/>
          <a:stretch>
            <a:fillRect/>
          </a:stretch>
        </p:blipFill>
        <p:spPr>
          <a:xfrm>
            <a:off x="6621369" y="3560798"/>
            <a:ext cx="5010361" cy="1371148"/>
          </a:xfrm>
          <a:prstGeom prst="rect">
            <a:avLst/>
          </a:prstGeom>
        </p:spPr>
      </p:pic>
      <p:pic>
        <p:nvPicPr>
          <p:cNvPr id="7" name="図 6"/>
          <p:cNvPicPr>
            <a:picLocks noChangeAspect="1"/>
          </p:cNvPicPr>
          <p:nvPr/>
        </p:nvPicPr>
        <p:blipFill>
          <a:blip r:embed="rId7"/>
          <a:stretch>
            <a:fillRect/>
          </a:stretch>
        </p:blipFill>
        <p:spPr>
          <a:xfrm>
            <a:off x="1073987" y="5189763"/>
            <a:ext cx="5547382" cy="1164265"/>
          </a:xfrm>
          <a:prstGeom prst="rect">
            <a:avLst/>
          </a:prstGeom>
        </p:spPr>
      </p:pic>
      <p:pic>
        <p:nvPicPr>
          <p:cNvPr id="8" name="図 7"/>
          <p:cNvPicPr>
            <a:picLocks noChangeAspect="1"/>
          </p:cNvPicPr>
          <p:nvPr/>
        </p:nvPicPr>
        <p:blipFill>
          <a:blip r:embed="rId8"/>
          <a:stretch>
            <a:fillRect/>
          </a:stretch>
        </p:blipFill>
        <p:spPr>
          <a:xfrm>
            <a:off x="6621369" y="5129755"/>
            <a:ext cx="5010361" cy="1063771"/>
          </a:xfrm>
          <a:prstGeom prst="rect">
            <a:avLst/>
          </a:prstGeom>
        </p:spPr>
      </p:pic>
      <p:sp>
        <p:nvSpPr>
          <p:cNvPr id="9" name="正方形/長方形 8"/>
          <p:cNvSpPr/>
          <p:nvPr/>
        </p:nvSpPr>
        <p:spPr>
          <a:xfrm>
            <a:off x="1073987" y="2132334"/>
            <a:ext cx="1149928" cy="53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effectLst>
                  <a:outerShdw blurRad="38100" dist="38100" dir="2700000" algn="tl">
                    <a:srgbClr val="000000">
                      <a:alpha val="43137"/>
                    </a:srgbClr>
                  </a:outerShdw>
                </a:effectLst>
              </a:rPr>
              <a:t>Ｐ１７</a:t>
            </a:r>
            <a:endParaRPr kumimoji="1" lang="ja-JP" altLang="en-US" sz="2800" b="1" dirty="0">
              <a:solidFill>
                <a:srgbClr val="FF0000"/>
              </a:solidFill>
              <a:effectLst>
                <a:outerShdw blurRad="38100" dist="38100" dir="2700000" algn="tl">
                  <a:srgbClr val="000000">
                    <a:alpha val="43137"/>
                  </a:srgbClr>
                </a:outerShdw>
              </a:effectLst>
            </a:endParaRPr>
          </a:p>
        </p:txBody>
      </p:sp>
      <p:sp>
        <p:nvSpPr>
          <p:cNvPr id="10" name="正方形/長方形 9"/>
          <p:cNvSpPr/>
          <p:nvPr/>
        </p:nvSpPr>
        <p:spPr>
          <a:xfrm>
            <a:off x="6621369" y="2072326"/>
            <a:ext cx="1149928" cy="53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effectLst>
                  <a:outerShdw blurRad="38100" dist="38100" dir="2700000" algn="tl">
                    <a:srgbClr val="000000">
                      <a:alpha val="43137"/>
                    </a:srgbClr>
                  </a:outerShdw>
                </a:effectLst>
              </a:rPr>
              <a:t>Ｐ１７</a:t>
            </a:r>
            <a:endParaRPr kumimoji="1" lang="ja-JP" altLang="en-US" sz="2800" b="1" dirty="0">
              <a:solidFill>
                <a:srgbClr val="FF0000"/>
              </a:solidFill>
              <a:effectLst>
                <a:outerShdw blurRad="38100" dist="38100" dir="2700000" algn="tl">
                  <a:srgbClr val="000000">
                    <a:alpha val="43137"/>
                  </a:srgbClr>
                </a:outerShdw>
              </a:effectLst>
            </a:endParaRPr>
          </a:p>
        </p:txBody>
      </p:sp>
      <p:sp>
        <p:nvSpPr>
          <p:cNvPr id="11" name="正方形/長方形 10"/>
          <p:cNvSpPr/>
          <p:nvPr/>
        </p:nvSpPr>
        <p:spPr>
          <a:xfrm>
            <a:off x="6621368" y="4928031"/>
            <a:ext cx="1149928" cy="53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effectLst>
                  <a:outerShdw blurRad="38100" dist="38100" dir="2700000" algn="tl">
                    <a:srgbClr val="000000">
                      <a:alpha val="43137"/>
                    </a:srgbClr>
                  </a:outerShdw>
                </a:effectLst>
              </a:rPr>
              <a:t>Ｐ３０</a:t>
            </a:r>
            <a:endParaRPr kumimoji="1" lang="ja-JP" altLang="en-US" sz="2800" b="1" dirty="0">
              <a:solidFill>
                <a:srgbClr val="FF0000"/>
              </a:solidFill>
              <a:effectLst>
                <a:outerShdw blurRad="38100" dist="38100" dir="2700000" algn="tl">
                  <a:srgbClr val="000000">
                    <a:alpha val="43137"/>
                  </a:srgbClr>
                </a:outerShdw>
              </a:effectLst>
            </a:endParaRPr>
          </a:p>
        </p:txBody>
      </p:sp>
      <p:sp>
        <p:nvSpPr>
          <p:cNvPr id="12" name="正方形/長方形 11"/>
          <p:cNvSpPr/>
          <p:nvPr/>
        </p:nvSpPr>
        <p:spPr>
          <a:xfrm>
            <a:off x="1073987" y="4923755"/>
            <a:ext cx="1149928" cy="53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effectLst>
                  <a:outerShdw blurRad="38100" dist="38100" dir="2700000" algn="tl">
                    <a:srgbClr val="000000">
                      <a:alpha val="43137"/>
                    </a:srgbClr>
                  </a:outerShdw>
                </a:effectLst>
              </a:rPr>
              <a:t>Ｐ３０</a:t>
            </a:r>
            <a:endParaRPr kumimoji="1" lang="ja-JP" altLang="en-US" sz="2800" b="1" dirty="0">
              <a:solidFill>
                <a:srgbClr val="FF0000"/>
              </a:solidFill>
              <a:effectLst>
                <a:outerShdw blurRad="38100" dist="38100" dir="2700000" algn="tl">
                  <a:srgbClr val="000000">
                    <a:alpha val="43137"/>
                  </a:srgbClr>
                </a:outerShdw>
              </a:effectLst>
            </a:endParaRPr>
          </a:p>
        </p:txBody>
      </p:sp>
      <p:sp>
        <p:nvSpPr>
          <p:cNvPr id="13" name="正方形/長方形 12"/>
          <p:cNvSpPr/>
          <p:nvPr/>
        </p:nvSpPr>
        <p:spPr>
          <a:xfrm>
            <a:off x="6621368" y="3579622"/>
            <a:ext cx="1149928" cy="53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effectLst>
                  <a:outerShdw blurRad="38100" dist="38100" dir="2700000" algn="tl">
                    <a:srgbClr val="000000">
                      <a:alpha val="43137"/>
                    </a:srgbClr>
                  </a:outerShdw>
                </a:effectLst>
              </a:rPr>
              <a:t>Ｐ２９</a:t>
            </a:r>
            <a:endParaRPr kumimoji="1" lang="ja-JP" altLang="en-US" sz="2800" b="1" dirty="0">
              <a:solidFill>
                <a:srgbClr val="FF0000"/>
              </a:solidFill>
              <a:effectLst>
                <a:outerShdw blurRad="38100" dist="38100" dir="2700000" algn="tl">
                  <a:srgbClr val="000000">
                    <a:alpha val="43137"/>
                  </a:srgbClr>
                </a:outerShdw>
              </a:effectLst>
            </a:endParaRPr>
          </a:p>
        </p:txBody>
      </p:sp>
      <p:sp>
        <p:nvSpPr>
          <p:cNvPr id="14" name="正方形/長方形 13"/>
          <p:cNvSpPr/>
          <p:nvPr/>
        </p:nvSpPr>
        <p:spPr>
          <a:xfrm>
            <a:off x="1073987" y="3568859"/>
            <a:ext cx="1149928" cy="5320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rgbClr val="FF0000"/>
                </a:solidFill>
                <a:effectLst>
                  <a:outerShdw blurRad="38100" dist="38100" dir="2700000" algn="tl">
                    <a:srgbClr val="000000">
                      <a:alpha val="43137"/>
                    </a:srgbClr>
                  </a:outerShdw>
                </a:effectLst>
              </a:rPr>
              <a:t>Ｐ２８</a:t>
            </a:r>
            <a:endParaRPr kumimoji="1" lang="ja-JP" altLang="en-US" sz="2800" b="1" dirty="0">
              <a:solidFill>
                <a:srgbClr val="FF0000"/>
              </a:solidFill>
              <a:effectLst>
                <a:outerShdw blurRad="38100" dist="38100" dir="2700000" algn="tl">
                  <a:srgbClr val="000000">
                    <a:alpha val="43137"/>
                  </a:srgbClr>
                </a:outerShdw>
              </a:effectLst>
            </a:endParaRPr>
          </a:p>
        </p:txBody>
      </p:sp>
      <p:sp>
        <p:nvSpPr>
          <p:cNvPr id="15" name="スライド番号プレースホルダー 14"/>
          <p:cNvSpPr>
            <a:spLocks noGrp="1"/>
          </p:cNvSpPr>
          <p:nvPr>
            <p:ph type="sldNum" sz="quarter" idx="12"/>
          </p:nvPr>
        </p:nvSpPr>
        <p:spPr/>
        <p:txBody>
          <a:bodyPr/>
          <a:lstStyle/>
          <a:p>
            <a:fld id="{E3027A61-F330-4D12-9FE5-E680163E8252}" type="slidenum">
              <a:rPr kumimoji="1" lang="ja-JP" altLang="en-US" smtClean="0"/>
              <a:t>10</a:t>
            </a:fld>
            <a:endParaRPr kumimoji="1" lang="ja-JP" altLang="en-US"/>
          </a:p>
        </p:txBody>
      </p:sp>
      <p:sp>
        <p:nvSpPr>
          <p:cNvPr id="16" name="角丸四角形 15"/>
          <p:cNvSpPr/>
          <p:nvPr/>
        </p:nvSpPr>
        <p:spPr>
          <a:xfrm>
            <a:off x="1073987" y="1971833"/>
            <a:ext cx="10557743" cy="1406811"/>
          </a:xfrm>
          <a:prstGeom prst="roundRect">
            <a:avLst>
              <a:gd name="adj" fmla="val 1041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smtClean="0">
              <a:solidFill>
                <a:schemeClr val="tx2"/>
              </a:solidFill>
            </a:endParaRPr>
          </a:p>
        </p:txBody>
      </p:sp>
      <p:sp>
        <p:nvSpPr>
          <p:cNvPr id="17" name="角丸四角形 16"/>
          <p:cNvSpPr/>
          <p:nvPr/>
        </p:nvSpPr>
        <p:spPr>
          <a:xfrm>
            <a:off x="1061967" y="3460315"/>
            <a:ext cx="10557743" cy="2893713"/>
          </a:xfrm>
          <a:prstGeom prst="roundRect">
            <a:avLst>
              <a:gd name="adj" fmla="val 9375"/>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smtClean="0">
              <a:solidFill>
                <a:schemeClr val="tx2"/>
              </a:solidFill>
            </a:endParaRPr>
          </a:p>
        </p:txBody>
      </p:sp>
    </p:spTree>
    <p:extLst>
      <p:ext uri="{BB962C8B-B14F-4D97-AF65-F5344CB8AC3E}">
        <p14:creationId xmlns:p14="http://schemas.microsoft.com/office/powerpoint/2010/main" val="22973131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角丸四角形 21"/>
          <p:cNvSpPr/>
          <p:nvPr/>
        </p:nvSpPr>
        <p:spPr>
          <a:xfrm>
            <a:off x="6748070" y="4423623"/>
            <a:ext cx="5054927" cy="2286472"/>
          </a:xfrm>
          <a:prstGeom prst="roundRect">
            <a:avLst>
              <a:gd name="adj" fmla="val 107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000" dirty="0" smtClean="0">
                <a:solidFill>
                  <a:schemeClr val="tx2"/>
                </a:solidFill>
              </a:rPr>
              <a:t>脅しの要素③脅しのピクトグラム　</a:t>
            </a:r>
            <a:r>
              <a:rPr kumimoji="1" lang="ja-JP" altLang="en-US" sz="2000" dirty="0">
                <a:solidFill>
                  <a:schemeClr val="tx2"/>
                </a:solidFill>
              </a:rPr>
              <a:t>随所</a:t>
            </a:r>
            <a:endParaRPr kumimoji="1" lang="ja-JP" altLang="en-US" sz="2000" dirty="0" smtClean="0">
              <a:solidFill>
                <a:schemeClr val="tx2"/>
              </a:solidFill>
            </a:endParaRPr>
          </a:p>
        </p:txBody>
      </p:sp>
      <p:sp>
        <p:nvSpPr>
          <p:cNvPr id="21" name="角丸四角形 20"/>
          <p:cNvSpPr/>
          <p:nvPr/>
        </p:nvSpPr>
        <p:spPr>
          <a:xfrm>
            <a:off x="878680" y="4423623"/>
            <a:ext cx="5819425" cy="2286472"/>
          </a:xfrm>
          <a:prstGeom prst="roundRect">
            <a:avLst>
              <a:gd name="adj" fmla="val 107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000" dirty="0" smtClean="0">
                <a:solidFill>
                  <a:schemeClr val="tx2"/>
                </a:solidFill>
              </a:rPr>
              <a:t>脅しの要素②脅しの体験記　Ｐ１７</a:t>
            </a:r>
          </a:p>
        </p:txBody>
      </p:sp>
      <p:sp>
        <p:nvSpPr>
          <p:cNvPr id="18" name="角丸四角形 17"/>
          <p:cNvSpPr/>
          <p:nvPr/>
        </p:nvSpPr>
        <p:spPr>
          <a:xfrm>
            <a:off x="878680" y="2034108"/>
            <a:ext cx="10924317" cy="2286472"/>
          </a:xfrm>
          <a:prstGeom prst="roundRect">
            <a:avLst>
              <a:gd name="adj" fmla="val 107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000" dirty="0" smtClean="0">
                <a:solidFill>
                  <a:schemeClr val="tx2"/>
                </a:solidFill>
              </a:rPr>
              <a:t>脅しの要素①生活不活発病　Ｐ１３</a:t>
            </a:r>
          </a:p>
        </p:txBody>
      </p:sp>
      <p:sp>
        <p:nvSpPr>
          <p:cNvPr id="2" name="タイトル 1"/>
          <p:cNvSpPr>
            <a:spLocks noGrp="1"/>
          </p:cNvSpPr>
          <p:nvPr>
            <p:ph type="title"/>
          </p:nvPr>
        </p:nvSpPr>
        <p:spPr/>
        <p:txBody>
          <a:bodyPr>
            <a:normAutofit fontScale="90000"/>
          </a:bodyPr>
          <a:lstStyle/>
          <a:p>
            <a:r>
              <a:rPr kumimoji="1" lang="ja-JP" altLang="en-US" dirty="0" smtClean="0"/>
              <a:t>特徴その</a:t>
            </a:r>
            <a:r>
              <a:rPr lang="ja-JP" altLang="en-US" dirty="0"/>
              <a:t>６</a:t>
            </a:r>
            <a:r>
              <a:rPr kumimoji="1" lang="en-US" altLang="ja-JP" dirty="0" smtClean="0"/>
              <a:t/>
            </a:r>
            <a:br>
              <a:rPr kumimoji="1" lang="en-US" altLang="ja-JP" dirty="0" smtClean="0"/>
            </a:br>
            <a:r>
              <a:rPr lang="ja-JP" altLang="en-US" b="1" dirty="0" smtClean="0">
                <a:solidFill>
                  <a:srgbClr val="FF0000"/>
                </a:solidFill>
                <a:effectLst>
                  <a:outerShdw blurRad="38100" dist="38100" dir="2700000" algn="tl">
                    <a:srgbClr val="000000">
                      <a:alpha val="43137"/>
                    </a:srgbClr>
                  </a:outerShdw>
                </a:effectLst>
              </a:rPr>
              <a:t>「脅しの要素」</a:t>
            </a:r>
            <a:endParaRPr kumimoji="1" lang="ja-JP" altLang="en-US" b="1" dirty="0">
              <a:solidFill>
                <a:srgbClr val="FF0000"/>
              </a:solidFill>
              <a:effectLst>
                <a:outerShdw blurRad="38100" dist="38100" dir="2700000" algn="tl">
                  <a:srgbClr val="000000">
                    <a:alpha val="43137"/>
                  </a:srgbClr>
                </a:outerShdw>
              </a:effectLst>
            </a:endParaRPr>
          </a:p>
        </p:txBody>
      </p:sp>
      <p:pic>
        <p:nvPicPr>
          <p:cNvPr id="4" name="コンテンツ プレースホルダー 3"/>
          <p:cNvPicPr>
            <a:picLocks noGrp="1" noChangeAspect="1"/>
          </p:cNvPicPr>
          <p:nvPr>
            <p:ph idx="1"/>
          </p:nvPr>
        </p:nvPicPr>
        <p:blipFill>
          <a:blip r:embed="rId3"/>
          <a:stretch>
            <a:fillRect/>
          </a:stretch>
        </p:blipFill>
        <p:spPr>
          <a:xfrm>
            <a:off x="9158779" y="4975596"/>
            <a:ext cx="1341009" cy="1182526"/>
          </a:xfrm>
          <a:prstGeom prst="rect">
            <a:avLst/>
          </a:prstGeom>
        </p:spPr>
      </p:pic>
      <p:pic>
        <p:nvPicPr>
          <p:cNvPr id="5" name="図 4"/>
          <p:cNvPicPr>
            <a:picLocks noChangeAspect="1"/>
          </p:cNvPicPr>
          <p:nvPr/>
        </p:nvPicPr>
        <p:blipFill>
          <a:blip r:embed="rId4"/>
          <a:stretch>
            <a:fillRect/>
          </a:stretch>
        </p:blipFill>
        <p:spPr>
          <a:xfrm>
            <a:off x="6945898" y="4976751"/>
            <a:ext cx="1072807" cy="975279"/>
          </a:xfrm>
          <a:prstGeom prst="rect">
            <a:avLst/>
          </a:prstGeom>
        </p:spPr>
      </p:pic>
      <p:pic>
        <p:nvPicPr>
          <p:cNvPr id="16" name="コンテンツ プレースホルダー 3"/>
          <p:cNvPicPr>
            <a:picLocks noChangeAspect="1"/>
          </p:cNvPicPr>
          <p:nvPr/>
        </p:nvPicPr>
        <p:blipFill>
          <a:blip r:embed="rId5"/>
          <a:stretch>
            <a:fillRect/>
          </a:stretch>
        </p:blipFill>
        <p:spPr>
          <a:xfrm>
            <a:off x="1125629" y="5096656"/>
            <a:ext cx="5356103" cy="1130280"/>
          </a:xfrm>
          <a:prstGeom prst="rect">
            <a:avLst/>
          </a:prstGeom>
        </p:spPr>
      </p:pic>
      <p:pic>
        <p:nvPicPr>
          <p:cNvPr id="17" name="図 16"/>
          <p:cNvPicPr>
            <a:picLocks noChangeAspect="1"/>
          </p:cNvPicPr>
          <p:nvPr/>
        </p:nvPicPr>
        <p:blipFill>
          <a:blip r:embed="rId6"/>
          <a:stretch>
            <a:fillRect/>
          </a:stretch>
        </p:blipFill>
        <p:spPr>
          <a:xfrm>
            <a:off x="7848031" y="5013324"/>
            <a:ext cx="1682357" cy="938706"/>
          </a:xfrm>
          <a:prstGeom prst="rect">
            <a:avLst/>
          </a:prstGeom>
        </p:spPr>
      </p:pic>
      <p:pic>
        <p:nvPicPr>
          <p:cNvPr id="19" name="図 18"/>
          <p:cNvPicPr>
            <a:picLocks noChangeAspect="1"/>
          </p:cNvPicPr>
          <p:nvPr/>
        </p:nvPicPr>
        <p:blipFill>
          <a:blip r:embed="rId7"/>
          <a:stretch>
            <a:fillRect/>
          </a:stretch>
        </p:blipFill>
        <p:spPr>
          <a:xfrm>
            <a:off x="1084401" y="2593298"/>
            <a:ext cx="10468410" cy="680902"/>
          </a:xfrm>
          <a:prstGeom prst="rect">
            <a:avLst/>
          </a:prstGeom>
        </p:spPr>
      </p:pic>
      <p:pic>
        <p:nvPicPr>
          <p:cNvPr id="20" name="図 19"/>
          <p:cNvPicPr>
            <a:picLocks noChangeAspect="1"/>
          </p:cNvPicPr>
          <p:nvPr/>
        </p:nvPicPr>
        <p:blipFill>
          <a:blip r:embed="rId8"/>
          <a:stretch>
            <a:fillRect/>
          </a:stretch>
        </p:blipFill>
        <p:spPr>
          <a:xfrm>
            <a:off x="1757696" y="3283815"/>
            <a:ext cx="8826300" cy="854590"/>
          </a:xfrm>
          <a:prstGeom prst="rect">
            <a:avLst/>
          </a:prstGeom>
        </p:spPr>
      </p:pic>
      <p:pic>
        <p:nvPicPr>
          <p:cNvPr id="6" name="図 5"/>
          <p:cNvPicPr>
            <a:picLocks noChangeAspect="1"/>
          </p:cNvPicPr>
          <p:nvPr/>
        </p:nvPicPr>
        <p:blipFill>
          <a:blip r:embed="rId9"/>
          <a:stretch>
            <a:fillRect/>
          </a:stretch>
        </p:blipFill>
        <p:spPr>
          <a:xfrm>
            <a:off x="10323019" y="4988941"/>
            <a:ext cx="1036234" cy="950897"/>
          </a:xfrm>
          <a:prstGeom prst="rect">
            <a:avLst/>
          </a:prstGeom>
        </p:spPr>
      </p:pic>
      <p:sp>
        <p:nvSpPr>
          <p:cNvPr id="3" name="スライド番号プレースホルダー 2"/>
          <p:cNvSpPr>
            <a:spLocks noGrp="1"/>
          </p:cNvSpPr>
          <p:nvPr>
            <p:ph type="sldNum" sz="quarter" idx="12"/>
          </p:nvPr>
        </p:nvSpPr>
        <p:spPr/>
        <p:txBody>
          <a:bodyPr/>
          <a:lstStyle/>
          <a:p>
            <a:fld id="{E3027A61-F330-4D12-9FE5-E680163E8252}" type="slidenum">
              <a:rPr kumimoji="1" lang="ja-JP" altLang="en-US" smtClean="0"/>
              <a:t>11</a:t>
            </a:fld>
            <a:endParaRPr kumimoji="1" lang="ja-JP" altLang="en-US"/>
          </a:p>
        </p:txBody>
      </p:sp>
    </p:spTree>
    <p:extLst>
      <p:ext uri="{BB962C8B-B14F-4D97-AF65-F5344CB8AC3E}">
        <p14:creationId xmlns:p14="http://schemas.microsoft.com/office/powerpoint/2010/main" val="16273967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800" dirty="0"/>
              <a:t>ハンドブック</a:t>
            </a:r>
            <a:r>
              <a:rPr kumimoji="1" lang="ja-JP" altLang="en-US" sz="4800" dirty="0" smtClean="0"/>
              <a:t>とリーフレット（概要版）を同時発行します</a:t>
            </a:r>
            <a:endParaRPr kumimoji="1" lang="ja-JP" altLang="en-US" sz="4800"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b="1" dirty="0" smtClean="0">
                <a:solidFill>
                  <a:srgbClr val="FF0000"/>
                </a:solidFill>
                <a:effectLst>
                  <a:outerShdw blurRad="38100" dist="38100" dir="2700000" algn="tl">
                    <a:srgbClr val="000000">
                      <a:alpha val="43137"/>
                    </a:srgbClr>
                  </a:outerShdw>
                </a:effectLst>
              </a:rPr>
              <a:t>ハンドブック（２０</a:t>
            </a:r>
            <a:r>
              <a:rPr kumimoji="1" lang="en-US" altLang="ja-JP" b="1" dirty="0" smtClean="0">
                <a:solidFill>
                  <a:srgbClr val="FF0000"/>
                </a:solidFill>
                <a:effectLst>
                  <a:outerShdw blurRad="38100" dist="38100" dir="2700000" algn="tl">
                    <a:srgbClr val="000000">
                      <a:alpha val="43137"/>
                    </a:srgbClr>
                  </a:outerShdw>
                </a:effectLst>
              </a:rPr>
              <a:t>,</a:t>
            </a:r>
            <a:r>
              <a:rPr kumimoji="1" lang="ja-JP" altLang="en-US" b="1" dirty="0" smtClean="0">
                <a:solidFill>
                  <a:srgbClr val="FF0000"/>
                </a:solidFill>
                <a:effectLst>
                  <a:outerShdw blurRad="38100" dist="38100" dir="2700000" algn="tl">
                    <a:srgbClr val="000000">
                      <a:alpha val="43137"/>
                    </a:srgbClr>
                  </a:outerShdw>
                </a:effectLst>
              </a:rPr>
              <a:t>０００部）　　　　　　　　　３２ページ</a:t>
            </a:r>
            <a:endParaRPr kumimoji="1" lang="en-US" altLang="ja-JP" b="1" dirty="0" smtClean="0">
              <a:effectLst>
                <a:outerShdw blurRad="38100" dist="38100" dir="2700000" algn="tl">
                  <a:srgbClr val="000000">
                    <a:alpha val="43137"/>
                  </a:srgbClr>
                </a:outerShdw>
              </a:effectLst>
            </a:endParaRPr>
          </a:p>
          <a:p>
            <a:r>
              <a:rPr lang="ja-JP" altLang="en-US" dirty="0" smtClean="0"/>
              <a:t>個別説明の場面で</a:t>
            </a:r>
            <a:endParaRPr lang="en-US" altLang="ja-JP" dirty="0" smtClean="0"/>
          </a:p>
          <a:p>
            <a:r>
              <a:rPr lang="ja-JP" altLang="en-US" dirty="0" smtClean="0"/>
              <a:t>じっくり読んでもらえそうな場面で</a:t>
            </a:r>
            <a:endParaRPr lang="en-US" altLang="ja-JP" dirty="0"/>
          </a:p>
          <a:p>
            <a:pPr marL="0" indent="0">
              <a:buNone/>
            </a:pPr>
            <a:r>
              <a:rPr lang="ja-JP" altLang="en-US" b="1" dirty="0" smtClean="0">
                <a:solidFill>
                  <a:srgbClr val="FF0000"/>
                </a:solidFill>
                <a:effectLst>
                  <a:outerShdw blurRad="38100" dist="38100" dir="2700000" algn="tl">
                    <a:srgbClr val="000000">
                      <a:alpha val="43137"/>
                    </a:srgbClr>
                  </a:outerShdw>
                </a:effectLst>
              </a:rPr>
              <a:t>リーフレット（概要版）</a:t>
            </a:r>
            <a:r>
              <a:rPr lang="ja-JP" altLang="en-US" b="1" dirty="0">
                <a:solidFill>
                  <a:srgbClr val="FF0000"/>
                </a:solidFill>
                <a:effectLst>
                  <a:outerShdw blurRad="38100" dist="38100" dir="2700000" algn="tl">
                    <a:srgbClr val="000000">
                      <a:alpha val="43137"/>
                    </a:srgbClr>
                  </a:outerShdw>
                </a:effectLst>
              </a:rPr>
              <a:t> （</a:t>
            </a:r>
            <a:r>
              <a:rPr lang="ja-JP" altLang="en-US" b="1" dirty="0" smtClean="0">
                <a:solidFill>
                  <a:srgbClr val="FF0000"/>
                </a:solidFill>
                <a:effectLst>
                  <a:outerShdw blurRad="38100" dist="38100" dir="2700000" algn="tl">
                    <a:srgbClr val="000000">
                      <a:alpha val="43137"/>
                    </a:srgbClr>
                  </a:outerShdw>
                </a:effectLst>
              </a:rPr>
              <a:t>２４</a:t>
            </a:r>
            <a:r>
              <a:rPr lang="en-US" altLang="ja-JP" b="1" dirty="0" smtClean="0">
                <a:solidFill>
                  <a:srgbClr val="FF0000"/>
                </a:solidFill>
                <a:effectLst>
                  <a:outerShdw blurRad="38100" dist="38100" dir="2700000" algn="tl">
                    <a:srgbClr val="000000">
                      <a:alpha val="43137"/>
                    </a:srgbClr>
                  </a:outerShdw>
                </a:effectLst>
              </a:rPr>
              <a:t>,</a:t>
            </a:r>
            <a:r>
              <a:rPr lang="ja-JP" altLang="en-US" b="1" dirty="0">
                <a:solidFill>
                  <a:srgbClr val="FF0000"/>
                </a:solidFill>
                <a:effectLst>
                  <a:outerShdw blurRad="38100" dist="38100" dir="2700000" algn="tl">
                    <a:srgbClr val="000000">
                      <a:alpha val="43137"/>
                    </a:srgbClr>
                  </a:outerShdw>
                </a:effectLst>
              </a:rPr>
              <a:t>０００部） </a:t>
            </a:r>
            <a:r>
              <a:rPr lang="ja-JP" altLang="en-US" b="1" dirty="0" smtClean="0">
                <a:solidFill>
                  <a:srgbClr val="FF0000"/>
                </a:solidFill>
                <a:effectLst>
                  <a:outerShdw blurRad="38100" dist="38100" dir="2700000" algn="tl">
                    <a:srgbClr val="000000">
                      <a:alpha val="43137"/>
                    </a:srgbClr>
                  </a:outerShdw>
                </a:effectLst>
              </a:rPr>
              <a:t>　　４ページ</a:t>
            </a:r>
            <a:endParaRPr lang="en-US" altLang="ja-JP" b="1" dirty="0" smtClean="0">
              <a:solidFill>
                <a:srgbClr val="FF0000"/>
              </a:solidFill>
              <a:effectLst>
                <a:outerShdw blurRad="38100" dist="38100" dir="2700000" algn="tl">
                  <a:srgbClr val="000000">
                    <a:alpha val="43137"/>
                  </a:srgbClr>
                </a:outerShdw>
              </a:effectLst>
            </a:endParaRPr>
          </a:p>
          <a:p>
            <a:r>
              <a:rPr lang="ja-JP" altLang="en-US" dirty="0" smtClean="0"/>
              <a:t>まずは興味をもってもらいたい場面で</a:t>
            </a:r>
            <a:endParaRPr lang="en-US" altLang="ja-JP"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t>12</a:t>
            </a:fld>
            <a:endParaRPr kumimoji="1" lang="ja-JP" altLang="en-US"/>
          </a:p>
        </p:txBody>
      </p:sp>
    </p:spTree>
    <p:extLst>
      <p:ext uri="{BB962C8B-B14F-4D97-AF65-F5344CB8AC3E}">
        <p14:creationId xmlns:p14="http://schemas.microsoft.com/office/powerpoint/2010/main" val="30304964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ハンドブックの活用</a:t>
            </a:r>
            <a:r>
              <a:rPr kumimoji="1" lang="ja-JP" altLang="en-US" b="1" dirty="0" smtClean="0">
                <a:solidFill>
                  <a:srgbClr val="FF0000"/>
                </a:solidFill>
                <a:effectLst>
                  <a:outerShdw blurRad="38100" dist="38100" dir="2700000" algn="tl">
                    <a:srgbClr val="000000">
                      <a:alpha val="43137"/>
                    </a:srgbClr>
                  </a:outerShdw>
                </a:effectLst>
              </a:rPr>
              <a:t>（例）</a:t>
            </a:r>
            <a:endParaRPr kumimoji="1" lang="ja-JP" altLang="en-US" b="1" dirty="0">
              <a:solidFill>
                <a:srgbClr val="FF0000"/>
              </a:solidFill>
              <a:effectLst>
                <a:outerShdw blurRad="38100" dist="38100" dir="2700000" algn="tl">
                  <a:srgbClr val="000000">
                    <a:alpha val="43137"/>
                  </a:srgbClr>
                </a:outerShdw>
              </a:effectLst>
            </a:endParaRPr>
          </a:p>
        </p:txBody>
      </p:sp>
      <p:sp>
        <p:nvSpPr>
          <p:cNvPr id="3" name="コンテンツ プレースホルダー 2"/>
          <p:cNvSpPr>
            <a:spLocks noGrp="1"/>
          </p:cNvSpPr>
          <p:nvPr>
            <p:ph idx="1"/>
          </p:nvPr>
        </p:nvSpPr>
        <p:spPr/>
        <p:txBody>
          <a:bodyPr/>
          <a:lstStyle/>
          <a:p>
            <a:pPr marL="0" indent="0">
              <a:buNone/>
            </a:pPr>
            <a:r>
              <a:rPr lang="ja-JP" altLang="en-US" b="1" dirty="0" smtClean="0">
                <a:solidFill>
                  <a:srgbClr val="FF0000"/>
                </a:solidFill>
                <a:effectLst>
                  <a:outerShdw blurRad="38100" dist="38100" dir="2700000" algn="tl">
                    <a:srgbClr val="000000">
                      <a:alpha val="43137"/>
                    </a:srgbClr>
                  </a:outerShdw>
                </a:effectLst>
              </a:rPr>
              <a:t>個別説明の場面で</a:t>
            </a:r>
            <a:endParaRPr lang="en-US" altLang="ja-JP" b="1" dirty="0" smtClean="0">
              <a:solidFill>
                <a:srgbClr val="FF0000"/>
              </a:solidFill>
              <a:effectLst>
                <a:outerShdw blurRad="38100" dist="38100" dir="2700000" algn="tl">
                  <a:srgbClr val="000000">
                    <a:alpha val="43137"/>
                  </a:srgbClr>
                </a:outerShdw>
              </a:effectLst>
            </a:endParaRPr>
          </a:p>
          <a:p>
            <a:r>
              <a:rPr lang="ja-JP" altLang="en-US" dirty="0" smtClean="0"/>
              <a:t>サービス利用者への説明用に</a:t>
            </a:r>
            <a:endParaRPr lang="en-US" altLang="ja-JP" dirty="0" smtClean="0"/>
          </a:p>
          <a:p>
            <a:r>
              <a:rPr lang="ja-JP" altLang="en-US" dirty="0"/>
              <a:t>各種</a:t>
            </a:r>
            <a:r>
              <a:rPr kumimoji="1" lang="ja-JP" altLang="en-US" dirty="0" smtClean="0"/>
              <a:t>相談者への説明用に</a:t>
            </a:r>
            <a:endParaRPr kumimoji="1" lang="en-US" altLang="ja-JP" dirty="0" smtClean="0"/>
          </a:p>
          <a:p>
            <a:pPr marL="0" indent="0">
              <a:buNone/>
            </a:pPr>
            <a:r>
              <a:rPr lang="ja-JP" altLang="en-US" b="1" dirty="0">
                <a:solidFill>
                  <a:srgbClr val="FF0000"/>
                </a:solidFill>
                <a:effectLst>
                  <a:outerShdw blurRad="38100" dist="38100" dir="2700000" algn="tl">
                    <a:srgbClr val="000000">
                      <a:alpha val="43137"/>
                    </a:srgbClr>
                  </a:outerShdw>
                </a:effectLst>
              </a:rPr>
              <a:t>じっくり読んでもらえそうな場面で</a:t>
            </a:r>
            <a:endParaRPr kumimoji="1" lang="en-US" altLang="ja-JP" b="1" dirty="0" smtClean="0">
              <a:solidFill>
                <a:srgbClr val="FF0000"/>
              </a:solidFill>
              <a:effectLst>
                <a:outerShdw blurRad="38100" dist="38100" dir="2700000" algn="tl">
                  <a:srgbClr val="000000">
                    <a:alpha val="43137"/>
                  </a:srgbClr>
                </a:outerShdw>
              </a:effectLst>
            </a:endParaRPr>
          </a:p>
          <a:p>
            <a:r>
              <a:rPr lang="ja-JP" altLang="en-US" dirty="0" smtClean="0"/>
              <a:t>長時間お待たせする病院の待合室に</a:t>
            </a:r>
            <a:endParaRPr lang="en-US" altLang="ja-JP" dirty="0" smtClean="0"/>
          </a:p>
          <a:p>
            <a:r>
              <a:rPr lang="ja-JP" altLang="en-US" dirty="0"/>
              <a:t>各会で開催される講演会・研修会の資料として</a:t>
            </a:r>
          </a:p>
          <a:p>
            <a:endParaRPr kumimoji="1" lang="ja-JP" altLang="en-US" dirty="0"/>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t>13</a:t>
            </a:fld>
            <a:endParaRPr kumimoji="1" lang="ja-JP" altLang="en-US"/>
          </a:p>
        </p:txBody>
      </p:sp>
    </p:spTree>
    <p:extLst>
      <p:ext uri="{BB962C8B-B14F-4D97-AF65-F5344CB8AC3E}">
        <p14:creationId xmlns:p14="http://schemas.microsoft.com/office/powerpoint/2010/main" val="3731127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800" dirty="0" smtClean="0"/>
              <a:t>リーフレット（概要版）の活用</a:t>
            </a:r>
            <a:r>
              <a:rPr lang="ja-JP" altLang="en-US" sz="4800" b="1" dirty="0">
                <a:solidFill>
                  <a:srgbClr val="FF0000"/>
                </a:solidFill>
                <a:effectLst>
                  <a:outerShdw blurRad="38100" dist="38100" dir="2700000" algn="tl">
                    <a:srgbClr val="000000">
                      <a:alpha val="43137"/>
                    </a:srgbClr>
                  </a:outerShdw>
                </a:effectLst>
              </a:rPr>
              <a:t>（例）</a:t>
            </a:r>
            <a:endParaRPr kumimoji="1" lang="ja-JP" altLang="en-US" sz="4800" dirty="0"/>
          </a:p>
        </p:txBody>
      </p:sp>
      <p:sp>
        <p:nvSpPr>
          <p:cNvPr id="3" name="コンテンツ プレースホルダー 2"/>
          <p:cNvSpPr>
            <a:spLocks noGrp="1"/>
          </p:cNvSpPr>
          <p:nvPr>
            <p:ph idx="1"/>
          </p:nvPr>
        </p:nvSpPr>
        <p:spPr/>
        <p:txBody>
          <a:bodyPr/>
          <a:lstStyle/>
          <a:p>
            <a:pPr marL="0" indent="0">
              <a:buNone/>
            </a:pPr>
            <a:r>
              <a:rPr lang="ja-JP" altLang="en-US" b="1" dirty="0" smtClean="0">
                <a:solidFill>
                  <a:srgbClr val="FF0000"/>
                </a:solidFill>
                <a:effectLst>
                  <a:outerShdw blurRad="38100" dist="38100" dir="2700000" algn="tl">
                    <a:srgbClr val="000000">
                      <a:alpha val="43137"/>
                    </a:srgbClr>
                  </a:outerShdw>
                </a:effectLst>
              </a:rPr>
              <a:t>まずは興味を持ってもらいたい場面で</a:t>
            </a:r>
            <a:endParaRPr lang="en-US" altLang="ja-JP" b="1" dirty="0" smtClean="0">
              <a:solidFill>
                <a:srgbClr val="FF0000"/>
              </a:solidFill>
              <a:effectLst>
                <a:outerShdw blurRad="38100" dist="38100" dir="2700000" algn="tl">
                  <a:srgbClr val="000000">
                    <a:alpha val="43137"/>
                  </a:srgbClr>
                </a:outerShdw>
              </a:effectLst>
            </a:endParaRPr>
          </a:p>
          <a:p>
            <a:r>
              <a:rPr lang="ja-JP" altLang="en-US" dirty="0" smtClean="0"/>
              <a:t>シニア向けの講演会、説明会、検診などに</a:t>
            </a:r>
            <a:endParaRPr lang="en-US" altLang="ja-JP" dirty="0" smtClean="0"/>
          </a:p>
          <a:p>
            <a:r>
              <a:rPr lang="ja-JP" altLang="en-US" dirty="0"/>
              <a:t>地域</a:t>
            </a:r>
            <a:r>
              <a:rPr lang="ja-JP" altLang="en-US" dirty="0" smtClean="0"/>
              <a:t>の集い場などに</a:t>
            </a:r>
            <a:endParaRPr lang="en-US" altLang="ja-JP" dirty="0" smtClean="0"/>
          </a:p>
          <a:p>
            <a:r>
              <a:rPr lang="ja-JP" altLang="en-US" dirty="0" smtClean="0"/>
              <a:t>ちょっと</a:t>
            </a:r>
            <a:r>
              <a:rPr lang="ja-JP" altLang="en-US" dirty="0"/>
              <a:t>待ち時間がある場所に</a:t>
            </a:r>
            <a:endParaRPr lang="en-US" altLang="ja-JP" dirty="0"/>
          </a:p>
          <a:p>
            <a:endParaRPr lang="en-US" altLang="ja-JP" dirty="0" smtClean="0"/>
          </a:p>
          <a:p>
            <a:endParaRPr lang="en-US" altLang="ja-JP" dirty="0" smtClean="0"/>
          </a:p>
          <a:p>
            <a:endParaRPr lang="en-US" altLang="ja-JP" dirty="0" smtClean="0"/>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t>14</a:t>
            </a:fld>
            <a:endParaRPr kumimoji="1" lang="ja-JP" altLang="en-US"/>
          </a:p>
        </p:txBody>
      </p:sp>
    </p:spTree>
    <p:extLst>
      <p:ext uri="{BB962C8B-B14F-4D97-AF65-F5344CB8AC3E}">
        <p14:creationId xmlns:p14="http://schemas.microsoft.com/office/powerpoint/2010/main" val="4033437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参考：配布場所</a:t>
            </a:r>
            <a:endParaRPr kumimoji="1" lang="ja-JP" altLang="en-US" dirty="0"/>
          </a:p>
        </p:txBody>
      </p:sp>
      <p:sp>
        <p:nvSpPr>
          <p:cNvPr id="3" name="コンテンツ プレースホルダー 2"/>
          <p:cNvSpPr>
            <a:spLocks noGrp="1"/>
          </p:cNvSpPr>
          <p:nvPr>
            <p:ph idx="1"/>
          </p:nvPr>
        </p:nvSpPr>
        <p:spPr>
          <a:xfrm>
            <a:off x="1251678" y="1469036"/>
            <a:ext cx="10178322" cy="4906643"/>
          </a:xfrm>
        </p:spPr>
        <p:txBody>
          <a:bodyPr>
            <a:normAutofit fontScale="92500" lnSpcReduction="20000"/>
          </a:bodyPr>
          <a:lstStyle/>
          <a:p>
            <a:r>
              <a:rPr kumimoji="1" lang="ja-JP" altLang="en-US" dirty="0" smtClean="0"/>
              <a:t>市役所北館３階包括支援担当</a:t>
            </a:r>
            <a:endParaRPr kumimoji="1" lang="en-US" altLang="ja-JP" dirty="0" smtClean="0"/>
          </a:p>
          <a:p>
            <a:r>
              <a:rPr kumimoji="1" lang="ja-JP" altLang="en-US" dirty="0" smtClean="0"/>
              <a:t>保健所健康増進課（</a:t>
            </a:r>
            <a:r>
              <a:rPr lang="ja-JP" altLang="en-US" dirty="0" smtClean="0"/>
              <a:t>フェスタ立花南館５階）</a:t>
            </a:r>
            <a:endParaRPr kumimoji="1" lang="en-US" altLang="ja-JP" dirty="0" smtClean="0"/>
          </a:p>
          <a:p>
            <a:r>
              <a:rPr kumimoji="1" lang="ja-JP" altLang="en-US" dirty="0" smtClean="0"/>
              <a:t>南北保健福祉センター　福祉相談支援課</a:t>
            </a:r>
            <a:endParaRPr kumimoji="1" lang="en-US" altLang="ja-JP" dirty="0" smtClean="0"/>
          </a:p>
          <a:p>
            <a:pPr marL="0" indent="0">
              <a:buNone/>
            </a:pPr>
            <a:r>
              <a:rPr kumimoji="1" lang="ja-JP" altLang="en-US" dirty="0" smtClean="0"/>
              <a:t>　（塚口</a:t>
            </a:r>
            <a:r>
              <a:rPr kumimoji="1" lang="ja-JP" altLang="en-US" dirty="0" err="1" smtClean="0"/>
              <a:t>さんさん</a:t>
            </a:r>
            <a:r>
              <a:rPr kumimoji="1" lang="ja-JP" altLang="en-US" dirty="0" smtClean="0"/>
              <a:t>タウン１番館５階、出屋敷リベル５階）</a:t>
            </a:r>
            <a:endParaRPr kumimoji="1" lang="en-US" altLang="ja-JP" dirty="0" smtClean="0"/>
          </a:p>
          <a:p>
            <a:r>
              <a:rPr lang="ja-JP" altLang="en-US" dirty="0" smtClean="0"/>
              <a:t>各地域包括支援センター</a:t>
            </a:r>
            <a:endParaRPr lang="en-US" altLang="ja-JP" dirty="0" smtClean="0"/>
          </a:p>
          <a:p>
            <a:r>
              <a:rPr lang="ja-JP" altLang="en-US" dirty="0" smtClean="0"/>
              <a:t>医療・介護連携支援センター　</a:t>
            </a:r>
            <a:r>
              <a:rPr kumimoji="1" lang="ja-JP" altLang="en-US" dirty="0" smtClean="0"/>
              <a:t>あまつなぎ</a:t>
            </a:r>
            <a:endParaRPr kumimoji="1" lang="en-US" altLang="ja-JP" dirty="0" smtClean="0"/>
          </a:p>
          <a:p>
            <a:pPr marL="0" indent="0">
              <a:buNone/>
            </a:pPr>
            <a:r>
              <a:rPr lang="ja-JP" altLang="en-US" b="1" dirty="0" smtClean="0">
                <a:solidFill>
                  <a:srgbClr val="FF0000"/>
                </a:solidFill>
                <a:effectLst>
                  <a:outerShdw blurRad="38100" dist="38100" dir="2700000" algn="tl">
                    <a:srgbClr val="000000">
                      <a:alpha val="43137"/>
                    </a:srgbClr>
                  </a:outerShdw>
                </a:effectLst>
              </a:rPr>
              <a:t>講演会等で大量にご利用される場合は包括支援担当までお電話ください。（０６－６４８９－６３５６）</a:t>
            </a:r>
            <a:endParaRPr lang="en-US" altLang="ja-JP" b="1" dirty="0" smtClean="0">
              <a:solidFill>
                <a:srgbClr val="FF0000"/>
              </a:solidFill>
              <a:effectLst>
                <a:outerShdw blurRad="38100" dist="38100" dir="2700000" algn="tl">
                  <a:srgbClr val="000000">
                    <a:alpha val="43137"/>
                  </a:srgbClr>
                </a:outerShdw>
              </a:effectLst>
            </a:endParaRPr>
          </a:p>
          <a:p>
            <a:pPr marL="0" indent="0">
              <a:buNone/>
            </a:pPr>
            <a:r>
              <a:rPr lang="ja-JP" altLang="en-US" sz="2800" dirty="0" smtClean="0">
                <a:solidFill>
                  <a:schemeClr val="tx2"/>
                </a:solidFill>
              </a:rPr>
              <a:t>（なお、近日中にＰＤＦファイルを尼崎市ＨＰ、あまつなぎＨＰにも掲載します。）</a:t>
            </a:r>
            <a:endParaRPr kumimoji="1" lang="ja-JP" altLang="en-US" sz="2800" dirty="0">
              <a:solidFill>
                <a:schemeClr val="tx2"/>
              </a:solidFill>
            </a:endParaRPr>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t>15</a:t>
            </a:fld>
            <a:endParaRPr kumimoji="1" lang="ja-JP" altLang="en-US"/>
          </a:p>
        </p:txBody>
      </p:sp>
    </p:spTree>
    <p:extLst>
      <p:ext uri="{BB962C8B-B14F-4D97-AF65-F5344CB8AC3E}">
        <p14:creationId xmlns:p14="http://schemas.microsoft.com/office/powerpoint/2010/main" val="31413166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各団体での活用方法（案）</a:t>
            </a:r>
            <a:r>
              <a:rPr lang="en-US" altLang="ja-JP" dirty="0" smtClean="0"/>
              <a:t/>
            </a:r>
            <a:br>
              <a:rPr lang="en-US" altLang="ja-JP" dirty="0" smtClean="0"/>
            </a:br>
            <a:r>
              <a:rPr lang="ja-JP" altLang="en-US" dirty="0" smtClean="0"/>
              <a:t>（地域ケア</a:t>
            </a:r>
            <a:r>
              <a:rPr lang="ja-JP" altLang="en-US" dirty="0" smtClean="0"/>
              <a:t>代表者会議で</a:t>
            </a:r>
            <a:r>
              <a:rPr lang="ja-JP" altLang="en-US" dirty="0" smtClean="0"/>
              <a:t>の議論）</a:t>
            </a:r>
            <a:endParaRPr kumimoji="1" lang="ja-JP" altLang="en-US" dirty="0"/>
          </a:p>
        </p:txBody>
      </p:sp>
      <p:sp>
        <p:nvSpPr>
          <p:cNvPr id="3" name="コンテンツ プレースホルダー 2"/>
          <p:cNvSpPr>
            <a:spLocks noGrp="1"/>
          </p:cNvSpPr>
          <p:nvPr>
            <p:ph idx="1"/>
          </p:nvPr>
        </p:nvSpPr>
        <p:spPr>
          <a:xfrm>
            <a:off x="1251678" y="1874517"/>
            <a:ext cx="10178322" cy="4637119"/>
          </a:xfrm>
        </p:spPr>
        <p:txBody>
          <a:bodyPr>
            <a:normAutofit/>
          </a:bodyPr>
          <a:lstStyle/>
          <a:p>
            <a:pPr marL="0" indent="0">
              <a:buNone/>
            </a:pPr>
            <a:r>
              <a:rPr lang="ja-JP" altLang="en-US" dirty="0" smtClean="0"/>
              <a:t>各自で入力するか、ＨＰに掲載してる代表者会の意見をコピー＆ペーストしてください。</a:t>
            </a:r>
            <a:endParaRPr kumimoji="1" lang="ja-JP" altLang="en-US" dirty="0"/>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t>16</a:t>
            </a:fld>
            <a:endParaRPr kumimoji="1" lang="ja-JP" altLang="en-US"/>
          </a:p>
        </p:txBody>
      </p:sp>
    </p:spTree>
    <p:extLst>
      <p:ext uri="{BB962C8B-B14F-4D97-AF65-F5344CB8AC3E}">
        <p14:creationId xmlns:p14="http://schemas.microsoft.com/office/powerpoint/2010/main" val="654978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楕円 7"/>
          <p:cNvSpPr/>
          <p:nvPr/>
        </p:nvSpPr>
        <p:spPr>
          <a:xfrm>
            <a:off x="884420" y="1582555"/>
            <a:ext cx="3627619" cy="3492708"/>
          </a:xfrm>
          <a:prstGeom prst="ellipse">
            <a:avLst/>
          </a:prstGeom>
          <a:solidFill>
            <a:schemeClr val="bg1"/>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smtClean="0">
              <a:solidFill>
                <a:schemeClr val="tx2"/>
              </a:solidFill>
            </a:endParaRPr>
          </a:p>
        </p:txBody>
      </p:sp>
      <p:sp>
        <p:nvSpPr>
          <p:cNvPr id="2" name="タイトル 1"/>
          <p:cNvSpPr>
            <a:spLocks noGrp="1"/>
          </p:cNvSpPr>
          <p:nvPr>
            <p:ph type="title"/>
          </p:nvPr>
        </p:nvSpPr>
        <p:spPr/>
        <p:txBody>
          <a:bodyPr/>
          <a:lstStyle/>
          <a:p>
            <a:r>
              <a:rPr kumimoji="1" lang="ja-JP" altLang="en-US" dirty="0" smtClean="0"/>
              <a:t>作成のきっかけ</a:t>
            </a:r>
            <a:endParaRPr kumimoji="1" lang="ja-JP" altLang="en-US" dirty="0"/>
          </a:p>
        </p:txBody>
      </p:sp>
      <p:pic>
        <p:nvPicPr>
          <p:cNvPr id="6" name="コンテンツ プレースホルダー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686446" y="2312778"/>
            <a:ext cx="1237759" cy="1523692"/>
          </a:xfrm>
        </p:spPr>
      </p:pic>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81458" y="2418867"/>
            <a:ext cx="1010765" cy="1311639"/>
          </a:xfrm>
          <a:prstGeom prst="rect">
            <a:avLst/>
          </a:prstGeom>
        </p:spPr>
      </p:pic>
      <p:sp>
        <p:nvSpPr>
          <p:cNvPr id="5" name="角丸四角形吹き出し 4"/>
          <p:cNvSpPr/>
          <p:nvPr/>
        </p:nvSpPr>
        <p:spPr>
          <a:xfrm>
            <a:off x="4984227" y="3098733"/>
            <a:ext cx="6445771" cy="1460447"/>
          </a:xfrm>
          <a:prstGeom prst="wedgeRoundRectCallout">
            <a:avLst>
              <a:gd name="adj1" fmla="val -57653"/>
              <a:gd name="adj2" fmla="val 4611"/>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2"/>
                </a:solidFill>
              </a:rPr>
              <a:t>自立支援のためには</a:t>
            </a:r>
            <a:endParaRPr kumimoji="1" lang="en-US" altLang="ja-JP" sz="3200" dirty="0">
              <a:solidFill>
                <a:schemeClr val="tx2"/>
              </a:solidFill>
            </a:endParaRPr>
          </a:p>
          <a:p>
            <a:pPr algn="ctr"/>
            <a:r>
              <a:rPr kumimoji="1" lang="ja-JP" altLang="en-US" sz="3200" dirty="0">
                <a:solidFill>
                  <a:schemeClr val="tx2"/>
                </a:solidFill>
              </a:rPr>
              <a:t>市民の</a:t>
            </a:r>
            <a:r>
              <a:rPr kumimoji="1" lang="ja-JP" altLang="en-US" sz="3200" dirty="0" smtClean="0">
                <a:solidFill>
                  <a:schemeClr val="tx2"/>
                </a:solidFill>
              </a:rPr>
              <a:t>意識啓発が</a:t>
            </a:r>
            <a:r>
              <a:rPr kumimoji="1" lang="ja-JP" altLang="en-US" sz="3200" dirty="0">
                <a:solidFill>
                  <a:schemeClr val="tx2"/>
                </a:solidFill>
              </a:rPr>
              <a:t>大切では？</a:t>
            </a:r>
          </a:p>
        </p:txBody>
      </p:sp>
      <p:sp>
        <p:nvSpPr>
          <p:cNvPr id="9" name="正方形/長方形 8"/>
          <p:cNvSpPr/>
          <p:nvPr/>
        </p:nvSpPr>
        <p:spPr>
          <a:xfrm>
            <a:off x="1581458" y="3957403"/>
            <a:ext cx="2342747" cy="58461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2"/>
                </a:solidFill>
              </a:rPr>
              <a:t>ケアマネジャー</a:t>
            </a:r>
          </a:p>
        </p:txBody>
      </p:sp>
      <p:sp>
        <p:nvSpPr>
          <p:cNvPr id="11" name="右矢印 10"/>
          <p:cNvSpPr/>
          <p:nvPr/>
        </p:nvSpPr>
        <p:spPr>
          <a:xfrm rot="5400000">
            <a:off x="5981792" y="4265078"/>
            <a:ext cx="1049312" cy="1620372"/>
          </a:xfrm>
          <a:prstGeom prst="rightArrow">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lin ang="0" scaled="1"/>
            <a:tileRect/>
          </a:gra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smtClean="0">
              <a:solidFill>
                <a:schemeClr val="tx2"/>
              </a:solidFill>
            </a:endParaRPr>
          </a:p>
        </p:txBody>
      </p:sp>
      <p:sp>
        <p:nvSpPr>
          <p:cNvPr id="7" name="角丸四角形吹き出し 6"/>
          <p:cNvSpPr/>
          <p:nvPr/>
        </p:nvSpPr>
        <p:spPr>
          <a:xfrm>
            <a:off x="4984226" y="1296138"/>
            <a:ext cx="6445771" cy="1778486"/>
          </a:xfrm>
          <a:prstGeom prst="wedgeRoundRectCallout">
            <a:avLst>
              <a:gd name="adj1" fmla="val -59746"/>
              <a:gd name="adj2" fmla="val 30374"/>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2"/>
                </a:solidFill>
              </a:rPr>
              <a:t>気付き支援型地域ケア会議の助言の内容を本人に提案したけれど、</a:t>
            </a:r>
            <a:endParaRPr kumimoji="1" lang="en-US" altLang="ja-JP" sz="3200" dirty="0" smtClean="0">
              <a:solidFill>
                <a:schemeClr val="tx2"/>
              </a:solidFill>
            </a:endParaRPr>
          </a:p>
          <a:p>
            <a:pPr algn="ctr"/>
            <a:r>
              <a:rPr kumimoji="1" lang="ja-JP" altLang="en-US" sz="3200" dirty="0" smtClean="0">
                <a:solidFill>
                  <a:schemeClr val="tx2"/>
                </a:solidFill>
              </a:rPr>
              <a:t>なかなか行動変容には繋がらない</a:t>
            </a:r>
            <a:endParaRPr kumimoji="1" lang="ja-JP" altLang="en-US" sz="3200" dirty="0">
              <a:solidFill>
                <a:schemeClr val="tx2"/>
              </a:solidFill>
            </a:endParaRPr>
          </a:p>
        </p:txBody>
      </p:sp>
      <p:sp>
        <p:nvSpPr>
          <p:cNvPr id="12" name="正方形/長方形 11"/>
          <p:cNvSpPr/>
          <p:nvPr/>
        </p:nvSpPr>
        <p:spPr>
          <a:xfrm>
            <a:off x="1124262" y="5599920"/>
            <a:ext cx="10305737" cy="1055713"/>
          </a:xfrm>
          <a:prstGeom prst="rect">
            <a:avLst/>
          </a:prstGeom>
          <a:blipFill>
            <a:blip r:embed="rId5"/>
            <a:tile tx="0" ty="0" sx="100000" sy="100000" flip="none" algn="tl"/>
          </a:blipFill>
          <a:ln w="38100">
            <a:solidFill>
              <a:schemeClr val="tx2">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2"/>
                </a:solidFill>
              </a:rPr>
              <a:t>介護予防・重度化防止の市民啓発パンフレットを作成しよう</a:t>
            </a:r>
          </a:p>
        </p:txBody>
      </p:sp>
      <p:sp>
        <p:nvSpPr>
          <p:cNvPr id="3" name="スライド番号プレースホルダー 2"/>
          <p:cNvSpPr>
            <a:spLocks noGrp="1"/>
          </p:cNvSpPr>
          <p:nvPr>
            <p:ph type="sldNum" sz="quarter" idx="12"/>
          </p:nvPr>
        </p:nvSpPr>
        <p:spPr/>
        <p:txBody>
          <a:bodyPr/>
          <a:lstStyle/>
          <a:p>
            <a:fld id="{E3027A61-F330-4D12-9FE5-E680163E8252}" type="slidenum">
              <a:rPr kumimoji="1" lang="ja-JP" altLang="en-US" smtClean="0"/>
              <a:t>2</a:t>
            </a:fld>
            <a:endParaRPr kumimoji="1" lang="ja-JP" altLang="en-US"/>
          </a:p>
        </p:txBody>
      </p:sp>
    </p:spTree>
    <p:extLst>
      <p:ext uri="{BB962C8B-B14F-4D97-AF65-F5344CB8AC3E}">
        <p14:creationId xmlns:p14="http://schemas.microsoft.com/office/powerpoint/2010/main" val="29234301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b="1" dirty="0" smtClean="0">
                <a:solidFill>
                  <a:srgbClr val="FF0000"/>
                </a:solidFill>
                <a:effectLst>
                  <a:outerShdw blurRad="38100" dist="38100" dir="2700000" algn="tl">
                    <a:srgbClr val="000000">
                      <a:alpha val="43137"/>
                    </a:srgbClr>
                  </a:outerShdw>
                </a:effectLst>
              </a:rPr>
              <a:t>地域ケア会議代表者会議の取組としてパンフレットを作成</a:t>
            </a:r>
            <a:endParaRPr kumimoji="1" lang="ja-JP" altLang="en-US" b="1" dirty="0">
              <a:solidFill>
                <a:srgbClr val="FF0000"/>
              </a:solidFill>
              <a:effectLst>
                <a:outerShdw blurRad="38100" dist="38100" dir="2700000" algn="tl">
                  <a:srgbClr val="000000">
                    <a:alpha val="43137"/>
                  </a:srgbClr>
                </a:outerShdw>
              </a:effectLst>
            </a:endParaRPr>
          </a:p>
        </p:txBody>
      </p:sp>
      <p:sp>
        <p:nvSpPr>
          <p:cNvPr id="3" name="コンテンツ プレースホルダー 2"/>
          <p:cNvSpPr>
            <a:spLocks noGrp="1"/>
          </p:cNvSpPr>
          <p:nvPr>
            <p:ph idx="1"/>
          </p:nvPr>
        </p:nvSpPr>
        <p:spPr/>
        <p:txBody>
          <a:bodyPr/>
          <a:lstStyle/>
          <a:p>
            <a:pPr marL="0" indent="0">
              <a:buNone/>
            </a:pPr>
            <a:r>
              <a:rPr lang="ja-JP" altLang="en-US" dirty="0" smtClean="0"/>
              <a:t>　地域ケア会議代表者</a:t>
            </a:r>
            <a:r>
              <a:rPr lang="ja-JP" altLang="en-US" dirty="0"/>
              <a:t>会議</a:t>
            </a:r>
            <a:r>
              <a:rPr lang="ja-JP" altLang="en-US" dirty="0" smtClean="0"/>
              <a:t>の取組として、各団体からご推薦いただいた１５人のワーキンググループのメンバーの皆様のご尽力の元、素晴らしいハンドブックが完成しました。</a:t>
            </a:r>
            <a:endParaRPr lang="en-US" altLang="ja-JP" dirty="0" smtClean="0"/>
          </a:p>
          <a:p>
            <a:pPr marL="0" indent="0">
              <a:buNone/>
            </a:pPr>
            <a:endParaRPr kumimoji="1" lang="en-US" altLang="ja-JP" dirty="0" smtClean="0"/>
          </a:p>
          <a:p>
            <a:pPr marL="0" indent="0">
              <a:buNone/>
            </a:pPr>
            <a:r>
              <a:rPr lang="ja-JP" altLang="en-US" dirty="0" smtClean="0"/>
              <a:t>ワーキンググループ</a:t>
            </a:r>
            <a:endParaRPr lang="en-US" altLang="ja-JP" dirty="0" smtClean="0"/>
          </a:p>
          <a:p>
            <a:pPr marL="0" indent="0">
              <a:buNone/>
            </a:pPr>
            <a:r>
              <a:rPr lang="ja-JP" altLang="en-US" sz="2800" dirty="0" smtClean="0"/>
              <a:t>　平成３１年４月１１日から</a:t>
            </a:r>
            <a:r>
              <a:rPr lang="ja-JP" altLang="en-US" sz="2800" dirty="0" smtClean="0"/>
              <a:t>令和元年</a:t>
            </a:r>
            <a:r>
              <a:rPr lang="ja-JP" altLang="en-US" sz="2800" dirty="0" smtClean="0"/>
              <a:t>１１月２８日まで</a:t>
            </a:r>
            <a:r>
              <a:rPr lang="ja-JP" altLang="en-US" sz="2800" b="1" dirty="0" smtClean="0">
                <a:solidFill>
                  <a:srgbClr val="FF0000"/>
                </a:solidFill>
                <a:effectLst>
                  <a:outerShdw blurRad="38100" dist="38100" dir="2700000" algn="tl">
                    <a:srgbClr val="000000">
                      <a:alpha val="43137"/>
                    </a:srgbClr>
                  </a:outerShdw>
                </a:effectLst>
              </a:rPr>
              <a:t>全７回</a:t>
            </a:r>
            <a:r>
              <a:rPr lang="ja-JP" altLang="en-US" sz="2800" b="1" dirty="0">
                <a:solidFill>
                  <a:srgbClr val="FF0000"/>
                </a:solidFill>
                <a:effectLst>
                  <a:outerShdw blurRad="38100" dist="38100" dir="2700000" algn="tl">
                    <a:srgbClr val="000000">
                      <a:alpha val="43137"/>
                    </a:srgbClr>
                  </a:outerShdw>
                </a:effectLst>
              </a:rPr>
              <a:t>開催</a:t>
            </a:r>
            <a:endParaRPr lang="en-US" altLang="ja-JP" sz="2800" b="1" dirty="0" smtClean="0">
              <a:solidFill>
                <a:srgbClr val="FF0000"/>
              </a:solidFill>
              <a:effectLst>
                <a:outerShdw blurRad="38100" dist="38100" dir="2700000" algn="tl">
                  <a:srgbClr val="000000">
                    <a:alpha val="43137"/>
                  </a:srgbClr>
                </a:outerShdw>
              </a:effectLst>
            </a:endParaRPr>
          </a:p>
          <a:p>
            <a:endParaRPr lang="en-US" altLang="ja-JP" dirty="0"/>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t>3</a:t>
            </a:fld>
            <a:endParaRPr kumimoji="1" lang="ja-JP" altLang="en-US"/>
          </a:p>
        </p:txBody>
      </p:sp>
    </p:spTree>
    <p:extLst>
      <p:ext uri="{BB962C8B-B14F-4D97-AF65-F5344CB8AC3E}">
        <p14:creationId xmlns:p14="http://schemas.microsoft.com/office/powerpoint/2010/main" val="4088631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ハンドブックのメインターゲット</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徐々に心身の衰えを感じ、ちょっと心配なシニア層</a:t>
            </a:r>
            <a:endParaRPr lang="en-US" altLang="ja-JP" dirty="0" smtClean="0"/>
          </a:p>
          <a:p>
            <a:r>
              <a:rPr kumimoji="1" lang="ja-JP" altLang="en-US" dirty="0" smtClean="0"/>
              <a:t>すでに介護サービスを受けているが、本人の生活改善等により状態の維持・改善が見込める方</a:t>
            </a:r>
            <a:endParaRPr kumimoji="1" lang="en-US" altLang="ja-JP" dirty="0" smtClean="0"/>
          </a:p>
          <a:p>
            <a:pPr marL="0" indent="0">
              <a:buNone/>
            </a:pPr>
            <a:r>
              <a:rPr lang="ja-JP" altLang="en-US" b="1" dirty="0" smtClean="0">
                <a:solidFill>
                  <a:srgbClr val="FF0000"/>
                </a:solidFill>
                <a:effectLst>
                  <a:outerShdw blurRad="38100" dist="38100" dir="2700000" algn="tl">
                    <a:srgbClr val="000000">
                      <a:alpha val="43137"/>
                    </a:srgbClr>
                  </a:outerShdw>
                </a:effectLst>
              </a:rPr>
              <a:t>⇒このような方々に普段接している専門職の皆様に</a:t>
            </a:r>
            <a:r>
              <a:rPr lang="ja-JP" altLang="ja-JP" b="1" dirty="0" smtClean="0">
                <a:solidFill>
                  <a:srgbClr val="FF0000"/>
                </a:solidFill>
                <a:effectLst>
                  <a:outerShdw blurRad="38100" dist="38100" dir="2700000" algn="tl">
                    <a:srgbClr val="000000">
                      <a:alpha val="43137"/>
                    </a:srgbClr>
                  </a:outerShdw>
                </a:effectLst>
              </a:rPr>
              <a:t>、</a:t>
            </a:r>
            <a:r>
              <a:rPr lang="ja-JP" altLang="ja-JP" b="1" dirty="0">
                <a:solidFill>
                  <a:srgbClr val="FF0000"/>
                </a:solidFill>
                <a:effectLst>
                  <a:outerShdw blurRad="38100" dist="38100" dir="2700000" algn="tl">
                    <a:srgbClr val="000000">
                      <a:alpha val="43137"/>
                    </a:srgbClr>
                  </a:outerShdw>
                </a:effectLst>
              </a:rPr>
              <a:t>日々の生活習慣が介護予防・重度化防止につながること</a:t>
            </a:r>
            <a:r>
              <a:rPr lang="ja-JP" altLang="ja-JP" b="1" dirty="0" smtClean="0">
                <a:solidFill>
                  <a:srgbClr val="FF0000"/>
                </a:solidFill>
                <a:effectLst>
                  <a:outerShdw blurRad="38100" dist="38100" dir="2700000" algn="tl">
                    <a:srgbClr val="000000">
                      <a:alpha val="43137"/>
                    </a:srgbClr>
                  </a:outerShdw>
                </a:effectLst>
              </a:rPr>
              <a:t>を</a:t>
            </a:r>
            <a:r>
              <a:rPr lang="ja-JP" altLang="en-US" b="1" dirty="0" smtClean="0">
                <a:solidFill>
                  <a:srgbClr val="FF0000"/>
                </a:solidFill>
                <a:effectLst>
                  <a:outerShdw blurRad="38100" dist="38100" dir="2700000" algn="tl">
                    <a:srgbClr val="000000">
                      <a:alpha val="43137"/>
                    </a:srgbClr>
                  </a:outerShdw>
                </a:effectLst>
              </a:rPr>
              <a:t>伝える</a:t>
            </a:r>
            <a:r>
              <a:rPr lang="ja-JP" altLang="ja-JP" b="1" dirty="0" smtClean="0">
                <a:solidFill>
                  <a:srgbClr val="FF0000"/>
                </a:solidFill>
                <a:effectLst>
                  <a:outerShdw blurRad="38100" dist="38100" dir="2700000" algn="tl">
                    <a:srgbClr val="000000">
                      <a:alpha val="43137"/>
                    </a:srgbClr>
                  </a:outerShdw>
                </a:effectLst>
              </a:rPr>
              <a:t>ツール</a:t>
            </a:r>
            <a:r>
              <a:rPr lang="ja-JP" altLang="ja-JP" b="1" dirty="0">
                <a:solidFill>
                  <a:srgbClr val="FF0000"/>
                </a:solidFill>
                <a:effectLst>
                  <a:outerShdw blurRad="38100" dist="38100" dir="2700000" algn="tl">
                    <a:srgbClr val="000000">
                      <a:alpha val="43137"/>
                    </a:srgbClr>
                  </a:outerShdw>
                </a:effectLst>
              </a:rPr>
              <a:t>として</a:t>
            </a:r>
            <a:r>
              <a:rPr lang="ja-JP" altLang="ja-JP" b="1" dirty="0" smtClean="0">
                <a:solidFill>
                  <a:srgbClr val="FF0000"/>
                </a:solidFill>
                <a:effectLst>
                  <a:outerShdw blurRad="38100" dist="38100" dir="2700000" algn="tl">
                    <a:srgbClr val="000000">
                      <a:alpha val="43137"/>
                    </a:srgbClr>
                  </a:outerShdw>
                </a:effectLst>
              </a:rPr>
              <a:t>活用</a:t>
            </a:r>
            <a:r>
              <a:rPr lang="ja-JP" altLang="en-US" b="1" dirty="0" smtClean="0">
                <a:solidFill>
                  <a:srgbClr val="FF0000"/>
                </a:solidFill>
                <a:effectLst>
                  <a:outerShdw blurRad="38100" dist="38100" dir="2700000" algn="tl">
                    <a:srgbClr val="000000">
                      <a:alpha val="43137"/>
                    </a:srgbClr>
                  </a:outerShdw>
                </a:effectLst>
              </a:rPr>
              <a:t>していただきたい</a:t>
            </a:r>
            <a:r>
              <a:rPr lang="ja-JP" altLang="ja-JP" b="1" dirty="0" smtClean="0">
                <a:solidFill>
                  <a:srgbClr val="FF0000"/>
                </a:solidFill>
                <a:effectLst>
                  <a:outerShdw blurRad="38100" dist="38100" dir="2700000" algn="tl">
                    <a:srgbClr val="000000">
                      <a:alpha val="43137"/>
                    </a:srgbClr>
                  </a:outerShdw>
                </a:effectLst>
              </a:rPr>
              <a:t>。</a:t>
            </a:r>
            <a:endParaRPr kumimoji="1" lang="en-US" altLang="ja-JP" b="1" dirty="0" smtClean="0">
              <a:solidFill>
                <a:srgbClr val="FF0000"/>
              </a:solidFill>
              <a:effectLst>
                <a:outerShdw blurRad="38100" dist="38100" dir="2700000" algn="tl">
                  <a:srgbClr val="000000">
                    <a:alpha val="43137"/>
                  </a:srgbClr>
                </a:outerShdw>
              </a:effectLst>
            </a:endParaRPr>
          </a:p>
          <a:p>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t>4</a:t>
            </a:fld>
            <a:endParaRPr kumimoji="1" lang="ja-JP" altLang="en-US"/>
          </a:p>
        </p:txBody>
      </p:sp>
    </p:spTree>
    <p:extLst>
      <p:ext uri="{BB962C8B-B14F-4D97-AF65-F5344CB8AC3E}">
        <p14:creationId xmlns:p14="http://schemas.microsoft.com/office/powerpoint/2010/main" val="1838793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2660072" y="1985551"/>
            <a:ext cx="7124920" cy="4872449"/>
          </a:xfrm>
          <a:prstGeom prst="rect">
            <a:avLst/>
          </a:prstGeom>
        </p:spPr>
      </p:pic>
      <p:sp>
        <p:nvSpPr>
          <p:cNvPr id="2" name="タイトル 1"/>
          <p:cNvSpPr>
            <a:spLocks noGrp="1"/>
          </p:cNvSpPr>
          <p:nvPr>
            <p:ph type="title"/>
          </p:nvPr>
        </p:nvSpPr>
        <p:spPr/>
        <p:txBody>
          <a:bodyPr>
            <a:normAutofit fontScale="90000"/>
          </a:bodyPr>
          <a:lstStyle/>
          <a:p>
            <a:r>
              <a:rPr kumimoji="1" lang="ja-JP" altLang="en-US" dirty="0" smtClean="0"/>
              <a:t>特徴その１</a:t>
            </a:r>
            <a:r>
              <a:rPr kumimoji="1" lang="en-US" altLang="ja-JP" dirty="0" smtClean="0"/>
              <a:t/>
            </a:r>
            <a:br>
              <a:rPr kumimoji="1" lang="en-US" altLang="ja-JP" dirty="0" smtClean="0"/>
            </a:br>
            <a:r>
              <a:rPr kumimoji="1" lang="ja-JP" altLang="en-US" dirty="0" smtClean="0"/>
              <a:t>キーワード</a:t>
            </a:r>
            <a:r>
              <a:rPr lang="ja-JP" altLang="en-US" b="1" dirty="0" smtClean="0">
                <a:solidFill>
                  <a:srgbClr val="FF0000"/>
                </a:solidFill>
                <a:effectLst>
                  <a:outerShdw blurRad="38100" dist="38100" dir="2700000" algn="tl">
                    <a:srgbClr val="000000">
                      <a:alpha val="43137"/>
                    </a:srgbClr>
                  </a:outerShdw>
                </a:effectLst>
              </a:rPr>
              <a:t>「フレイル」</a:t>
            </a:r>
            <a:r>
              <a:rPr lang="ja-JP" altLang="en-US" dirty="0"/>
              <a:t>ｐ４～５</a:t>
            </a:r>
          </a:p>
        </p:txBody>
      </p:sp>
      <p:sp>
        <p:nvSpPr>
          <p:cNvPr id="7" name="角丸四角形 6"/>
          <p:cNvSpPr/>
          <p:nvPr/>
        </p:nvSpPr>
        <p:spPr>
          <a:xfrm>
            <a:off x="4402792" y="2440217"/>
            <a:ext cx="3661916" cy="4320801"/>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角丸四角形 7"/>
          <p:cNvSpPr/>
          <p:nvPr/>
        </p:nvSpPr>
        <p:spPr>
          <a:xfrm>
            <a:off x="8154648" y="3837480"/>
            <a:ext cx="1723870" cy="1543987"/>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1" name="角丸四角形吹き出し 10"/>
          <p:cNvSpPr/>
          <p:nvPr/>
        </p:nvSpPr>
        <p:spPr>
          <a:xfrm>
            <a:off x="9964668" y="2998034"/>
            <a:ext cx="1813810" cy="1602584"/>
          </a:xfrm>
          <a:prstGeom prst="wedgeRoundRectCallout">
            <a:avLst>
              <a:gd name="adj1" fmla="val -46050"/>
              <a:gd name="adj2" fmla="val 60253"/>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2"/>
                </a:solidFill>
              </a:rPr>
              <a:t>今日からの生活改善で健康な状態に戻れるから</a:t>
            </a:r>
            <a:r>
              <a:rPr kumimoji="1" lang="ja-JP" altLang="en-US" sz="1600" dirty="0" smtClean="0">
                <a:solidFill>
                  <a:schemeClr val="tx2"/>
                </a:solidFill>
              </a:rPr>
              <a:t>大切</a:t>
            </a:r>
            <a:endParaRPr kumimoji="1" lang="ja-JP" altLang="en-US" sz="1600" dirty="0">
              <a:solidFill>
                <a:schemeClr val="tx2"/>
              </a:solidFill>
            </a:endParaRPr>
          </a:p>
        </p:txBody>
      </p:sp>
      <p:sp>
        <p:nvSpPr>
          <p:cNvPr id="15" name="角丸四角形吹き出し 14"/>
          <p:cNvSpPr/>
          <p:nvPr/>
        </p:nvSpPr>
        <p:spPr>
          <a:xfrm>
            <a:off x="732097" y="2833120"/>
            <a:ext cx="1813810" cy="2816347"/>
          </a:xfrm>
          <a:prstGeom prst="wedgeRoundRectCallout">
            <a:avLst>
              <a:gd name="adj1" fmla="val 151471"/>
              <a:gd name="adj2" fmla="val 26444"/>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2"/>
                </a:solidFill>
              </a:rPr>
              <a:t>「フレイル」の階段で自分の現状に</a:t>
            </a:r>
            <a:endParaRPr kumimoji="1" lang="en-US" altLang="ja-JP" sz="1600" dirty="0">
              <a:solidFill>
                <a:schemeClr val="tx2"/>
              </a:solidFill>
            </a:endParaRPr>
          </a:p>
          <a:p>
            <a:pPr algn="ctr"/>
            <a:r>
              <a:rPr kumimoji="1" lang="ja-JP" altLang="en-US" sz="2000" dirty="0">
                <a:solidFill>
                  <a:schemeClr val="tx2"/>
                </a:solidFill>
              </a:rPr>
              <a:t>「気付く」</a:t>
            </a:r>
          </a:p>
        </p:txBody>
      </p:sp>
      <p:sp>
        <p:nvSpPr>
          <p:cNvPr id="3" name="スライド番号プレースホルダー 2"/>
          <p:cNvSpPr>
            <a:spLocks noGrp="1"/>
          </p:cNvSpPr>
          <p:nvPr>
            <p:ph type="sldNum" sz="quarter" idx="12"/>
          </p:nvPr>
        </p:nvSpPr>
        <p:spPr/>
        <p:txBody>
          <a:bodyPr/>
          <a:lstStyle/>
          <a:p>
            <a:fld id="{E3027A61-F330-4D12-9FE5-E680163E8252}" type="slidenum">
              <a:rPr kumimoji="1" lang="ja-JP" altLang="en-US" smtClean="0"/>
              <a:t>5</a:t>
            </a:fld>
            <a:endParaRPr kumimoji="1" lang="ja-JP" altLang="en-US"/>
          </a:p>
        </p:txBody>
      </p:sp>
    </p:spTree>
    <p:extLst>
      <p:ext uri="{BB962C8B-B14F-4D97-AF65-F5344CB8AC3E}">
        <p14:creationId xmlns:p14="http://schemas.microsoft.com/office/powerpoint/2010/main" val="204870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フレイルとは</a:t>
            </a:r>
            <a:endParaRPr kumimoji="1" lang="ja-JP" altLang="en-US" dirty="0"/>
          </a:p>
        </p:txBody>
      </p:sp>
      <p:sp>
        <p:nvSpPr>
          <p:cNvPr id="3" name="コンテンツ プレースホルダー 2"/>
          <p:cNvSpPr>
            <a:spLocks noGrp="1"/>
          </p:cNvSpPr>
          <p:nvPr>
            <p:ph idx="1"/>
          </p:nvPr>
        </p:nvSpPr>
        <p:spPr>
          <a:xfrm>
            <a:off x="1072662" y="1301262"/>
            <a:ext cx="10621106" cy="5074417"/>
          </a:xfrm>
        </p:spPr>
        <p:txBody>
          <a:bodyPr>
            <a:normAutofit fontScale="92500" lnSpcReduction="10000"/>
          </a:bodyPr>
          <a:lstStyle/>
          <a:p>
            <a:pPr marL="0" indent="0">
              <a:buNone/>
            </a:pPr>
            <a:r>
              <a:rPr lang="ja-JP" altLang="en-US" sz="3000" dirty="0" smtClean="0"/>
              <a:t>「</a:t>
            </a:r>
            <a:r>
              <a:rPr lang="en-US" altLang="ja-JP" sz="3000" dirty="0" smtClean="0"/>
              <a:t>Frailty</a:t>
            </a:r>
            <a:r>
              <a:rPr lang="ja-JP" altLang="en-US" sz="3000" dirty="0" smtClean="0"/>
              <a:t>」＝フレイル</a:t>
            </a:r>
            <a:endParaRPr lang="en-US" altLang="ja-JP" sz="3000" dirty="0" smtClean="0"/>
          </a:p>
          <a:p>
            <a:r>
              <a:rPr lang="ja-JP" altLang="en-US" sz="3000" dirty="0" smtClean="0"/>
              <a:t>後期</a:t>
            </a:r>
            <a:r>
              <a:rPr lang="ja-JP" altLang="en-US" sz="3000" dirty="0"/>
              <a:t>高齢者の多くの場合、健常な状態から「フレイル」という中間的な段階を経て、徐々に要介護状態に</a:t>
            </a:r>
            <a:r>
              <a:rPr lang="ja-JP" altLang="en-US" sz="3000" dirty="0" smtClean="0"/>
              <a:t>陥る。</a:t>
            </a:r>
            <a:endParaRPr lang="en-US" altLang="ja-JP" sz="3000" dirty="0" smtClean="0"/>
          </a:p>
          <a:p>
            <a:r>
              <a:rPr lang="ja-JP" altLang="en-US" sz="3000" dirty="0"/>
              <a:t>高齢</a:t>
            </a:r>
            <a:r>
              <a:rPr lang="ja-JP" altLang="en-US" sz="3000" dirty="0" smtClean="0"/>
              <a:t>期に生理的予備能が低下することでストレスに</a:t>
            </a:r>
            <a:r>
              <a:rPr lang="ja-JP" altLang="en-US" sz="3000" dirty="0" smtClean="0"/>
              <a:t>対する脆弱性</a:t>
            </a:r>
            <a:r>
              <a:rPr lang="ja-JP" altLang="en-US" sz="3000" dirty="0" smtClean="0"/>
              <a:t>が亢進し、生活機能障害、要介護状態、死亡などの転帰に陥りやすい状態。</a:t>
            </a:r>
            <a:endParaRPr lang="en-US" altLang="ja-JP" sz="3000" dirty="0" smtClean="0"/>
          </a:p>
          <a:p>
            <a:r>
              <a:rPr lang="ja-JP" altLang="en-US" sz="3000" dirty="0"/>
              <a:t>身体的問題、精神・心理的問題、社会的問題を含んだ</a:t>
            </a:r>
            <a:r>
              <a:rPr lang="ja-JP" altLang="en-US" sz="3000" dirty="0" smtClean="0"/>
              <a:t>概念。</a:t>
            </a:r>
            <a:endParaRPr lang="en-US" altLang="ja-JP" sz="3000" dirty="0"/>
          </a:p>
          <a:p>
            <a:r>
              <a:rPr lang="ja-JP" altLang="en-US" sz="3000" dirty="0"/>
              <a:t>介入により再び健常な状態に戻る可逆性</a:t>
            </a:r>
            <a:r>
              <a:rPr lang="ja-JP" altLang="en-US" sz="3000" dirty="0" smtClean="0"/>
              <a:t>を含んでいる。</a:t>
            </a:r>
            <a:endParaRPr lang="en-US" altLang="ja-JP" sz="3000" dirty="0" smtClean="0"/>
          </a:p>
          <a:p>
            <a:r>
              <a:rPr lang="ja-JP" altLang="en-US" sz="3000" dirty="0" smtClean="0"/>
              <a:t>定義、診断基準についてはコンセンサスを得られていない。</a:t>
            </a:r>
            <a:endParaRPr lang="en-US" altLang="ja-JP" sz="3000" dirty="0" smtClean="0"/>
          </a:p>
          <a:p>
            <a:pPr marL="0" indent="0" algn="r">
              <a:buNone/>
            </a:pPr>
            <a:r>
              <a:rPr lang="en-US" altLang="ja-JP" sz="2600" dirty="0" smtClean="0"/>
              <a:t>【</a:t>
            </a:r>
            <a:r>
              <a:rPr lang="ja-JP" altLang="en-US" sz="2600" dirty="0" smtClean="0"/>
              <a:t>「フレイルに関する日本老年医学会からのステートメント」を要約</a:t>
            </a:r>
            <a:r>
              <a:rPr lang="en-US" altLang="ja-JP" sz="2600" dirty="0" smtClean="0"/>
              <a:t>】</a:t>
            </a:r>
            <a:endParaRPr lang="en-US" altLang="ja-JP" sz="2600" dirty="0"/>
          </a:p>
          <a:p>
            <a:endParaRPr kumimoji="1" lang="ja-JP" altLang="en-US" dirty="0"/>
          </a:p>
        </p:txBody>
      </p:sp>
      <p:sp>
        <p:nvSpPr>
          <p:cNvPr id="4" name="スライド番号プレースホルダー 3"/>
          <p:cNvSpPr>
            <a:spLocks noGrp="1"/>
          </p:cNvSpPr>
          <p:nvPr>
            <p:ph type="sldNum" sz="quarter" idx="12"/>
          </p:nvPr>
        </p:nvSpPr>
        <p:spPr/>
        <p:txBody>
          <a:bodyPr/>
          <a:lstStyle/>
          <a:p>
            <a:fld id="{E3027A61-F330-4D12-9FE5-E680163E8252}" type="slidenum">
              <a:rPr kumimoji="1" lang="ja-JP" altLang="en-US" smtClean="0"/>
              <a:pPr/>
              <a:t>6</a:t>
            </a:fld>
            <a:endParaRPr kumimoji="1" lang="ja-JP" altLang="en-US"/>
          </a:p>
        </p:txBody>
      </p:sp>
    </p:spTree>
    <p:extLst>
      <p:ext uri="{BB962C8B-B14F-4D97-AF65-F5344CB8AC3E}">
        <p14:creationId xmlns:p14="http://schemas.microsoft.com/office/powerpoint/2010/main" val="2621100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特徴その２</a:t>
            </a:r>
            <a:r>
              <a:rPr lang="en-US" altLang="ja-JP" dirty="0" smtClean="0"/>
              <a:t/>
            </a:r>
            <a:br>
              <a:rPr lang="en-US" altLang="ja-JP" dirty="0" smtClean="0"/>
            </a:br>
            <a:r>
              <a:rPr lang="ja-JP" altLang="en-US" dirty="0" smtClean="0"/>
              <a:t>フレイル予防</a:t>
            </a:r>
            <a:r>
              <a:rPr lang="ja-JP" altLang="en-US" b="1" dirty="0" smtClean="0">
                <a:solidFill>
                  <a:srgbClr val="FF0000"/>
                </a:solidFill>
                <a:effectLst>
                  <a:outerShdw blurRad="38100" dist="38100" dir="2700000" algn="tl">
                    <a:srgbClr val="000000">
                      <a:alpha val="43137"/>
                    </a:srgbClr>
                  </a:outerShdw>
                </a:effectLst>
              </a:rPr>
              <a:t>「８つの扉」</a:t>
            </a:r>
            <a:r>
              <a:rPr lang="ja-JP" altLang="en-US" dirty="0"/>
              <a:t>ｐ６～７</a:t>
            </a:r>
          </a:p>
        </p:txBody>
      </p:sp>
      <p:sp>
        <p:nvSpPr>
          <p:cNvPr id="5" name="角丸四角形吹き出し 4"/>
          <p:cNvSpPr/>
          <p:nvPr/>
        </p:nvSpPr>
        <p:spPr>
          <a:xfrm>
            <a:off x="8664314" y="2488367"/>
            <a:ext cx="2443397" cy="2923082"/>
          </a:xfrm>
          <a:prstGeom prst="wedgeRoundRectCallout">
            <a:avLst>
              <a:gd name="adj1" fmla="val -70141"/>
              <a:gd name="adj2" fmla="val 20328"/>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2"/>
                </a:solidFill>
              </a:rPr>
              <a:t>フレイル予防の</a:t>
            </a:r>
            <a:endParaRPr kumimoji="1" lang="en-US" altLang="ja-JP" sz="2000" dirty="0" smtClean="0">
              <a:solidFill>
                <a:schemeClr val="tx2"/>
              </a:solidFill>
            </a:endParaRPr>
          </a:p>
          <a:p>
            <a:pPr algn="ctr"/>
            <a:r>
              <a:rPr kumimoji="1" lang="ja-JP" altLang="en-US" sz="2000" dirty="0">
                <a:solidFill>
                  <a:schemeClr val="tx2"/>
                </a:solidFill>
              </a:rPr>
              <a:t>「</a:t>
            </a:r>
            <a:r>
              <a:rPr kumimoji="1" lang="ja-JP" altLang="en-US" sz="2000" dirty="0" smtClean="0">
                <a:solidFill>
                  <a:schemeClr val="tx2"/>
                </a:solidFill>
              </a:rPr>
              <a:t>８つの扉」</a:t>
            </a:r>
            <a:endParaRPr kumimoji="1" lang="en-US" altLang="ja-JP" sz="2000" dirty="0" smtClean="0">
              <a:solidFill>
                <a:schemeClr val="tx2"/>
              </a:solidFill>
            </a:endParaRPr>
          </a:p>
          <a:p>
            <a:pPr algn="ctr"/>
            <a:endParaRPr kumimoji="1" lang="en-US" altLang="ja-JP" sz="2000" dirty="0" smtClean="0">
              <a:solidFill>
                <a:schemeClr val="tx2"/>
              </a:solidFill>
            </a:endParaRPr>
          </a:p>
          <a:p>
            <a:pPr algn="ctr"/>
            <a:r>
              <a:rPr kumimoji="1" lang="ja-JP" altLang="en-US" sz="2000" dirty="0">
                <a:solidFill>
                  <a:schemeClr val="tx2"/>
                </a:solidFill>
              </a:rPr>
              <a:t>チェックリスト</a:t>
            </a:r>
            <a:r>
              <a:rPr kumimoji="1" lang="ja-JP" altLang="en-US" sz="2000" dirty="0" smtClean="0">
                <a:solidFill>
                  <a:schemeClr val="tx2"/>
                </a:solidFill>
              </a:rPr>
              <a:t>で</a:t>
            </a:r>
            <a:endParaRPr kumimoji="1" lang="en-US" altLang="ja-JP" sz="2000" dirty="0" smtClean="0">
              <a:solidFill>
                <a:schemeClr val="tx2"/>
              </a:solidFill>
            </a:endParaRPr>
          </a:p>
          <a:p>
            <a:pPr algn="ctr"/>
            <a:r>
              <a:rPr kumimoji="1" lang="ja-JP" altLang="en-US" sz="2000" dirty="0" smtClean="0">
                <a:solidFill>
                  <a:schemeClr val="tx2"/>
                </a:solidFill>
              </a:rPr>
              <a:t>気になったところ</a:t>
            </a:r>
            <a:endParaRPr kumimoji="1" lang="en-US" altLang="ja-JP" sz="2000" dirty="0" smtClean="0">
              <a:solidFill>
                <a:schemeClr val="tx2"/>
              </a:solidFill>
            </a:endParaRPr>
          </a:p>
          <a:p>
            <a:pPr algn="ctr"/>
            <a:r>
              <a:rPr kumimoji="1" lang="ja-JP" altLang="en-US" sz="2000" dirty="0" smtClean="0">
                <a:solidFill>
                  <a:schemeClr val="tx2"/>
                </a:solidFill>
              </a:rPr>
              <a:t>から対策</a:t>
            </a:r>
            <a:endParaRPr kumimoji="1" lang="ja-JP" altLang="en-US" sz="2000" dirty="0">
              <a:solidFill>
                <a:schemeClr val="tx2"/>
              </a:solidFill>
            </a:endParaRPr>
          </a:p>
        </p:txBody>
      </p:sp>
      <p:pic>
        <p:nvPicPr>
          <p:cNvPr id="6" name="コンテンツ プレースホルダー 5"/>
          <p:cNvPicPr>
            <a:picLocks noGrp="1" noChangeAspect="1"/>
          </p:cNvPicPr>
          <p:nvPr>
            <p:ph idx="1"/>
          </p:nvPr>
        </p:nvPicPr>
        <p:blipFill>
          <a:blip r:embed="rId3"/>
          <a:stretch>
            <a:fillRect/>
          </a:stretch>
        </p:blipFill>
        <p:spPr>
          <a:xfrm>
            <a:off x="1095015" y="1874516"/>
            <a:ext cx="7134585" cy="4939329"/>
          </a:xfrm>
          <a:prstGeom prst="rect">
            <a:avLst/>
          </a:prstGeom>
        </p:spPr>
      </p:pic>
      <p:sp>
        <p:nvSpPr>
          <p:cNvPr id="3" name="スライド番号プレースホルダー 2"/>
          <p:cNvSpPr>
            <a:spLocks noGrp="1"/>
          </p:cNvSpPr>
          <p:nvPr>
            <p:ph type="sldNum" sz="quarter" idx="12"/>
          </p:nvPr>
        </p:nvSpPr>
        <p:spPr/>
        <p:txBody>
          <a:bodyPr/>
          <a:lstStyle/>
          <a:p>
            <a:fld id="{E3027A61-F330-4D12-9FE5-E680163E8252}" type="slidenum">
              <a:rPr kumimoji="1" lang="ja-JP" altLang="en-US" smtClean="0"/>
              <a:t>7</a:t>
            </a:fld>
            <a:endParaRPr kumimoji="1" lang="ja-JP" altLang="en-US"/>
          </a:p>
        </p:txBody>
      </p:sp>
    </p:spTree>
    <p:extLst>
      <p:ext uri="{BB962C8B-B14F-4D97-AF65-F5344CB8AC3E}">
        <p14:creationId xmlns:p14="http://schemas.microsoft.com/office/powerpoint/2010/main" val="11618706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コンテンツ プレースホルダー 9"/>
          <p:cNvPicPr>
            <a:picLocks noGrp="1" noChangeAspect="1"/>
          </p:cNvPicPr>
          <p:nvPr>
            <p:ph idx="1"/>
          </p:nvPr>
        </p:nvPicPr>
        <p:blipFill>
          <a:blip r:embed="rId3"/>
          <a:stretch>
            <a:fillRect/>
          </a:stretch>
        </p:blipFill>
        <p:spPr>
          <a:xfrm>
            <a:off x="1064300" y="1799566"/>
            <a:ext cx="7159277" cy="5010287"/>
          </a:xfrm>
          <a:prstGeom prst="rect">
            <a:avLst/>
          </a:prstGeom>
        </p:spPr>
      </p:pic>
      <p:sp>
        <p:nvSpPr>
          <p:cNvPr id="2" name="タイトル 1"/>
          <p:cNvSpPr>
            <a:spLocks noGrp="1"/>
          </p:cNvSpPr>
          <p:nvPr>
            <p:ph type="title"/>
          </p:nvPr>
        </p:nvSpPr>
        <p:spPr/>
        <p:txBody>
          <a:bodyPr>
            <a:normAutofit fontScale="90000"/>
          </a:bodyPr>
          <a:lstStyle/>
          <a:p>
            <a:r>
              <a:rPr kumimoji="1" lang="ja-JP" altLang="en-US" dirty="0" smtClean="0"/>
              <a:t>特徴その３</a:t>
            </a:r>
            <a:r>
              <a:rPr kumimoji="1" lang="en-US" altLang="ja-JP" dirty="0" smtClean="0"/>
              <a:t/>
            </a:r>
            <a:br>
              <a:rPr kumimoji="1" lang="en-US" altLang="ja-JP" dirty="0" smtClean="0"/>
            </a:br>
            <a:r>
              <a:rPr lang="ja-JP" altLang="en-US" sz="4900" b="1" dirty="0" smtClean="0">
                <a:solidFill>
                  <a:srgbClr val="FF0000"/>
                </a:solidFill>
                <a:effectLst>
                  <a:outerShdw blurRad="38100" dist="38100" dir="2700000" algn="tl">
                    <a:srgbClr val="000000">
                      <a:alpha val="43137"/>
                    </a:srgbClr>
                  </a:outerShdw>
                </a:effectLst>
              </a:rPr>
              <a:t>「なぜ大切？」⇒「実践しよう！」</a:t>
            </a:r>
            <a:r>
              <a:rPr lang="ja-JP" altLang="en-US" sz="4400" dirty="0" smtClean="0"/>
              <a:t>例ｐ８～９</a:t>
            </a:r>
            <a:endParaRPr kumimoji="1" lang="ja-JP" altLang="en-US" sz="4400" dirty="0"/>
          </a:p>
        </p:txBody>
      </p:sp>
      <p:sp>
        <p:nvSpPr>
          <p:cNvPr id="5" name="角丸四角形 4"/>
          <p:cNvSpPr/>
          <p:nvPr/>
        </p:nvSpPr>
        <p:spPr>
          <a:xfrm>
            <a:off x="4698221" y="1874517"/>
            <a:ext cx="3446545" cy="1018585"/>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角丸四角形吹き出し 5"/>
          <p:cNvSpPr/>
          <p:nvPr/>
        </p:nvSpPr>
        <p:spPr>
          <a:xfrm>
            <a:off x="8332143" y="1799567"/>
            <a:ext cx="3285235" cy="1093535"/>
          </a:xfrm>
          <a:prstGeom prst="wedgeRoundRectCallout">
            <a:avLst>
              <a:gd name="adj1" fmla="val -59456"/>
              <a:gd name="adj2" fmla="val 5862"/>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rgbClr val="FF0000"/>
                </a:solidFill>
                <a:effectLst>
                  <a:outerShdw blurRad="38100" dist="38100" dir="2700000" algn="tl">
                    <a:srgbClr val="000000">
                      <a:alpha val="43137"/>
                    </a:srgbClr>
                  </a:outerShdw>
                </a:effectLst>
              </a:rPr>
              <a:t>①</a:t>
            </a:r>
            <a:r>
              <a:rPr kumimoji="1" lang="ja-JP" altLang="en-US" sz="2400" b="1" dirty="0" smtClean="0">
                <a:solidFill>
                  <a:srgbClr val="FF0000"/>
                </a:solidFill>
                <a:effectLst>
                  <a:outerShdw blurRad="38100" dist="38100" dir="2700000" algn="tl">
                    <a:srgbClr val="000000">
                      <a:alpha val="43137"/>
                    </a:srgbClr>
                  </a:outerShdw>
                </a:effectLst>
              </a:rPr>
              <a:t>「なぜ大切？」</a:t>
            </a:r>
            <a:endParaRPr kumimoji="1" lang="en-US" altLang="ja-JP" sz="2400" b="1" dirty="0" smtClean="0">
              <a:solidFill>
                <a:srgbClr val="FF0000"/>
              </a:solidFill>
              <a:effectLst>
                <a:outerShdw blurRad="38100" dist="38100" dir="2700000" algn="tl">
                  <a:srgbClr val="000000">
                    <a:alpha val="43137"/>
                  </a:srgbClr>
                </a:outerShdw>
              </a:effectLst>
            </a:endParaRPr>
          </a:p>
          <a:p>
            <a:pPr algn="ctr"/>
            <a:r>
              <a:rPr kumimoji="1" lang="ja-JP" altLang="en-US" sz="1600" dirty="0" smtClean="0">
                <a:solidFill>
                  <a:schemeClr val="tx2"/>
                </a:solidFill>
              </a:rPr>
              <a:t>しっかり動機付け</a:t>
            </a:r>
            <a:endParaRPr kumimoji="1" lang="ja-JP" altLang="en-US" sz="1600" dirty="0">
              <a:solidFill>
                <a:schemeClr val="tx2"/>
              </a:solidFill>
            </a:endParaRPr>
          </a:p>
        </p:txBody>
      </p:sp>
      <p:sp>
        <p:nvSpPr>
          <p:cNvPr id="7" name="角丸四角形 6"/>
          <p:cNvSpPr/>
          <p:nvPr/>
        </p:nvSpPr>
        <p:spPr>
          <a:xfrm>
            <a:off x="1034565" y="2958738"/>
            <a:ext cx="7110201" cy="1108526"/>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角丸四角形吹き出し 7"/>
          <p:cNvSpPr/>
          <p:nvPr/>
        </p:nvSpPr>
        <p:spPr>
          <a:xfrm>
            <a:off x="8332143" y="2893102"/>
            <a:ext cx="3259166" cy="1093535"/>
          </a:xfrm>
          <a:prstGeom prst="wedgeRoundRectCallout">
            <a:avLst>
              <a:gd name="adj1" fmla="val -62504"/>
              <a:gd name="adj2" fmla="val 5862"/>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rgbClr val="FF0000"/>
                </a:solidFill>
                <a:effectLst>
                  <a:outerShdw blurRad="38100" dist="38100" dir="2700000" algn="tl">
                    <a:srgbClr val="000000">
                      <a:alpha val="43137"/>
                    </a:srgbClr>
                  </a:outerShdw>
                </a:effectLst>
              </a:rPr>
              <a:t>②実践！フレイル予防</a:t>
            </a:r>
            <a:endParaRPr kumimoji="1" lang="en-US" altLang="ja-JP" sz="2400" b="1" dirty="0" smtClean="0">
              <a:solidFill>
                <a:srgbClr val="FF0000"/>
              </a:solidFill>
              <a:effectLst>
                <a:outerShdw blurRad="38100" dist="38100" dir="2700000" algn="tl">
                  <a:srgbClr val="000000">
                    <a:alpha val="43137"/>
                  </a:srgbClr>
                </a:outerShdw>
              </a:effectLst>
            </a:endParaRPr>
          </a:p>
          <a:p>
            <a:pPr algn="ctr"/>
            <a:r>
              <a:rPr kumimoji="1" lang="ja-JP" altLang="en-US" sz="1600" dirty="0" smtClean="0">
                <a:solidFill>
                  <a:schemeClr val="tx2"/>
                </a:solidFill>
              </a:rPr>
              <a:t>そのためにはどうすればいいのか</a:t>
            </a:r>
            <a:endParaRPr kumimoji="1" lang="ja-JP" altLang="en-US" sz="1600" dirty="0">
              <a:solidFill>
                <a:schemeClr val="tx2"/>
              </a:solidFill>
            </a:endParaRPr>
          </a:p>
        </p:txBody>
      </p:sp>
      <p:sp>
        <p:nvSpPr>
          <p:cNvPr id="9" name="角丸四角形吹き出し 8"/>
          <p:cNvSpPr/>
          <p:nvPr/>
        </p:nvSpPr>
        <p:spPr>
          <a:xfrm>
            <a:off x="8332143" y="4030861"/>
            <a:ext cx="3259166" cy="1830293"/>
          </a:xfrm>
          <a:prstGeom prst="wedgeRoundRectCallout">
            <a:avLst>
              <a:gd name="adj1" fmla="val -62504"/>
              <a:gd name="adj2" fmla="val 5862"/>
              <a:gd name="adj3" fmla="val 16667"/>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rgbClr val="FF0000"/>
                </a:solidFill>
                <a:effectLst>
                  <a:outerShdw blurRad="38100" dist="38100" dir="2700000" algn="tl">
                    <a:srgbClr val="000000">
                      <a:alpha val="43137"/>
                    </a:srgbClr>
                  </a:outerShdw>
                </a:effectLst>
              </a:rPr>
              <a:t>③具体的な実践方法</a:t>
            </a:r>
            <a:endParaRPr kumimoji="1" lang="en-US" altLang="ja-JP" sz="2400" b="1" dirty="0" smtClean="0">
              <a:solidFill>
                <a:srgbClr val="FF0000"/>
              </a:solidFill>
              <a:effectLst>
                <a:outerShdw blurRad="38100" dist="38100" dir="2700000" algn="tl">
                  <a:srgbClr val="000000">
                    <a:alpha val="43137"/>
                  </a:srgbClr>
                </a:outerShdw>
              </a:effectLst>
            </a:endParaRPr>
          </a:p>
          <a:p>
            <a:pPr algn="ctr"/>
            <a:r>
              <a:rPr kumimoji="1" lang="ja-JP" altLang="en-US" sz="1600" dirty="0" smtClean="0">
                <a:solidFill>
                  <a:schemeClr val="tx2"/>
                </a:solidFill>
              </a:rPr>
              <a:t>具体的な実践方法を解説</a:t>
            </a:r>
            <a:endParaRPr kumimoji="1" lang="ja-JP" altLang="en-US" sz="1600" dirty="0">
              <a:solidFill>
                <a:schemeClr val="tx2"/>
              </a:solidFill>
            </a:endParaRPr>
          </a:p>
        </p:txBody>
      </p:sp>
      <p:sp>
        <p:nvSpPr>
          <p:cNvPr id="11" name="角丸四角形 10"/>
          <p:cNvSpPr/>
          <p:nvPr/>
        </p:nvSpPr>
        <p:spPr>
          <a:xfrm>
            <a:off x="1022075" y="4158174"/>
            <a:ext cx="7110201" cy="2610115"/>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E3027A61-F330-4D12-9FE5-E680163E8252}" type="slidenum">
              <a:rPr kumimoji="1" lang="ja-JP" altLang="en-US" smtClean="0"/>
              <a:t>8</a:t>
            </a:fld>
            <a:endParaRPr kumimoji="1" lang="ja-JP" altLang="en-US"/>
          </a:p>
        </p:txBody>
      </p:sp>
    </p:spTree>
    <p:extLst>
      <p:ext uri="{BB962C8B-B14F-4D97-AF65-F5344CB8AC3E}">
        <p14:creationId xmlns:p14="http://schemas.microsoft.com/office/powerpoint/2010/main" val="1512275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特徴その４</a:t>
            </a:r>
            <a:r>
              <a:rPr kumimoji="1" lang="en-US" altLang="ja-JP" dirty="0" smtClean="0"/>
              <a:t/>
            </a:r>
            <a:br>
              <a:rPr kumimoji="1" lang="en-US" altLang="ja-JP" dirty="0" smtClean="0"/>
            </a:br>
            <a:r>
              <a:rPr kumimoji="1" lang="ja-JP" altLang="en-US" b="1" dirty="0" smtClean="0">
                <a:solidFill>
                  <a:srgbClr val="FF0000"/>
                </a:solidFill>
                <a:effectLst>
                  <a:outerShdw blurRad="38100" dist="38100" dir="2700000" algn="tl">
                    <a:srgbClr val="000000">
                      <a:alpha val="43137"/>
                    </a:srgbClr>
                  </a:outerShdw>
                </a:effectLst>
              </a:rPr>
              <a:t>「</a:t>
            </a:r>
            <a:r>
              <a:rPr lang="ja-JP" altLang="en-US" b="1" dirty="0" smtClean="0">
                <a:solidFill>
                  <a:srgbClr val="FF0000"/>
                </a:solidFill>
                <a:effectLst>
                  <a:outerShdw blurRad="38100" dist="38100" dir="2700000" algn="tl">
                    <a:srgbClr val="000000">
                      <a:alpha val="43137"/>
                    </a:srgbClr>
                  </a:outerShdw>
                </a:effectLst>
              </a:rPr>
              <a:t>日々の活動」を重視</a:t>
            </a:r>
            <a:r>
              <a:rPr lang="ja-JP" altLang="en-US" sz="4900" dirty="0"/>
              <a:t>Ｐ１２～１７</a:t>
            </a:r>
          </a:p>
        </p:txBody>
      </p:sp>
      <p:pic>
        <p:nvPicPr>
          <p:cNvPr id="4" name="コンテンツ プレースホルダー 3"/>
          <p:cNvPicPr>
            <a:picLocks noGrp="1" noChangeAspect="1"/>
          </p:cNvPicPr>
          <p:nvPr>
            <p:ph idx="1"/>
          </p:nvPr>
        </p:nvPicPr>
        <p:blipFill>
          <a:blip r:embed="rId3"/>
          <a:stretch>
            <a:fillRect/>
          </a:stretch>
        </p:blipFill>
        <p:spPr>
          <a:xfrm>
            <a:off x="1251678" y="1874517"/>
            <a:ext cx="3500431" cy="4883102"/>
          </a:xfrm>
          <a:prstGeom prst="rect">
            <a:avLst/>
          </a:prstGeom>
        </p:spPr>
      </p:pic>
      <p:pic>
        <p:nvPicPr>
          <p:cNvPr id="5" name="図 4"/>
          <p:cNvPicPr>
            <a:picLocks noChangeAspect="1"/>
          </p:cNvPicPr>
          <p:nvPr/>
        </p:nvPicPr>
        <p:blipFill>
          <a:blip r:embed="rId4"/>
          <a:stretch>
            <a:fillRect/>
          </a:stretch>
        </p:blipFill>
        <p:spPr>
          <a:xfrm>
            <a:off x="7966641" y="1874517"/>
            <a:ext cx="3269673" cy="2311819"/>
          </a:xfrm>
          <a:prstGeom prst="rect">
            <a:avLst/>
          </a:prstGeom>
        </p:spPr>
      </p:pic>
      <p:pic>
        <p:nvPicPr>
          <p:cNvPr id="7" name="図 6"/>
          <p:cNvPicPr>
            <a:picLocks noChangeAspect="1"/>
          </p:cNvPicPr>
          <p:nvPr/>
        </p:nvPicPr>
        <p:blipFill>
          <a:blip r:embed="rId5"/>
          <a:stretch>
            <a:fillRect/>
          </a:stretch>
        </p:blipFill>
        <p:spPr>
          <a:xfrm>
            <a:off x="7966641" y="4336473"/>
            <a:ext cx="3463359" cy="2421146"/>
          </a:xfrm>
          <a:prstGeom prst="rect">
            <a:avLst/>
          </a:prstGeom>
        </p:spPr>
      </p:pic>
      <p:sp>
        <p:nvSpPr>
          <p:cNvPr id="8" name="角丸四角形 7"/>
          <p:cNvSpPr/>
          <p:nvPr/>
        </p:nvSpPr>
        <p:spPr>
          <a:xfrm>
            <a:off x="1371600" y="4516582"/>
            <a:ext cx="3380510" cy="2092036"/>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角丸四角形 8"/>
          <p:cNvSpPr/>
          <p:nvPr/>
        </p:nvSpPr>
        <p:spPr>
          <a:xfrm>
            <a:off x="1371600" y="2976826"/>
            <a:ext cx="3380510" cy="838475"/>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0" name="角丸四角形 9"/>
          <p:cNvSpPr/>
          <p:nvPr/>
        </p:nvSpPr>
        <p:spPr>
          <a:xfrm>
            <a:off x="1380686" y="1853461"/>
            <a:ext cx="3380510" cy="722338"/>
          </a:xfrm>
          <a:prstGeom prst="roundRect">
            <a:avLst/>
          </a:prstGeom>
          <a:noFill/>
          <a:ln w="63500">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1" name="角丸四角形 10"/>
          <p:cNvSpPr/>
          <p:nvPr/>
        </p:nvSpPr>
        <p:spPr>
          <a:xfrm>
            <a:off x="4890203" y="2258290"/>
            <a:ext cx="2715941" cy="3435927"/>
          </a:xfrm>
          <a:prstGeom prst="roundRect">
            <a:avLst>
              <a:gd name="adj" fmla="val 13053"/>
            </a:avLst>
          </a:prstGeom>
          <a:solidFill>
            <a:schemeClr val="accent1">
              <a:lumMod val="20000"/>
              <a:lumOff val="8000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2"/>
                </a:solidFill>
              </a:rPr>
              <a:t>日々の活動は</a:t>
            </a:r>
            <a:endParaRPr kumimoji="1" lang="en-US" altLang="ja-JP" sz="2000" dirty="0" smtClean="0">
              <a:solidFill>
                <a:schemeClr val="tx2"/>
              </a:solidFill>
            </a:endParaRPr>
          </a:p>
          <a:p>
            <a:pPr algn="ctr"/>
            <a:r>
              <a:rPr kumimoji="1" lang="ja-JP" altLang="en-US" sz="2000" dirty="0" smtClean="0">
                <a:solidFill>
                  <a:schemeClr val="tx2"/>
                </a:solidFill>
              </a:rPr>
              <a:t>ちょっとした運動と</a:t>
            </a:r>
            <a:endParaRPr kumimoji="1" lang="en-US" altLang="ja-JP" sz="2000" dirty="0" smtClean="0">
              <a:solidFill>
                <a:schemeClr val="tx2"/>
              </a:solidFill>
            </a:endParaRPr>
          </a:p>
          <a:p>
            <a:pPr algn="ctr"/>
            <a:r>
              <a:rPr kumimoji="1" lang="ja-JP" altLang="en-US" sz="2000" dirty="0" smtClean="0">
                <a:solidFill>
                  <a:schemeClr val="tx2"/>
                </a:solidFill>
              </a:rPr>
              <a:t>同程度の身体活動量</a:t>
            </a:r>
            <a:endParaRPr kumimoji="1" lang="en-US" altLang="ja-JP" sz="2000" dirty="0" smtClean="0">
              <a:solidFill>
                <a:schemeClr val="tx2"/>
              </a:solidFill>
            </a:endParaRPr>
          </a:p>
          <a:p>
            <a:pPr algn="ctr"/>
            <a:r>
              <a:rPr kumimoji="1" lang="ja-JP" altLang="en-US" sz="2000" dirty="0" smtClean="0">
                <a:solidFill>
                  <a:schemeClr val="tx2"/>
                </a:solidFill>
              </a:rPr>
              <a:t>がある</a:t>
            </a:r>
            <a:endParaRPr kumimoji="1" lang="en-US" altLang="ja-JP" sz="2000" dirty="0" smtClean="0">
              <a:solidFill>
                <a:schemeClr val="tx2"/>
              </a:solidFill>
            </a:endParaRPr>
          </a:p>
          <a:p>
            <a:pPr algn="ctr"/>
            <a:endParaRPr kumimoji="1" lang="en-US" altLang="ja-JP" sz="2000" dirty="0">
              <a:solidFill>
                <a:schemeClr val="tx2"/>
              </a:solidFill>
            </a:endParaRPr>
          </a:p>
          <a:p>
            <a:pPr algn="ctr"/>
            <a:endParaRPr kumimoji="1" lang="en-US" altLang="ja-JP" sz="2000" dirty="0" smtClean="0">
              <a:solidFill>
                <a:schemeClr val="tx2"/>
              </a:solidFill>
            </a:endParaRPr>
          </a:p>
          <a:p>
            <a:pPr algn="ctr"/>
            <a:endParaRPr kumimoji="1" lang="en-US" altLang="ja-JP" sz="2000" dirty="0">
              <a:solidFill>
                <a:schemeClr val="tx2"/>
              </a:solidFill>
            </a:endParaRPr>
          </a:p>
          <a:p>
            <a:pPr algn="ctr"/>
            <a:r>
              <a:rPr kumimoji="1" lang="ja-JP" altLang="en-US" sz="2000" dirty="0" smtClean="0">
                <a:solidFill>
                  <a:schemeClr val="tx2"/>
                </a:solidFill>
              </a:rPr>
              <a:t>だから家事や買い物などが大切なんです</a:t>
            </a:r>
          </a:p>
        </p:txBody>
      </p:sp>
      <p:sp>
        <p:nvSpPr>
          <p:cNvPr id="12" name="右矢印 11"/>
          <p:cNvSpPr/>
          <p:nvPr/>
        </p:nvSpPr>
        <p:spPr>
          <a:xfrm>
            <a:off x="4705604" y="3778284"/>
            <a:ext cx="3261037" cy="909099"/>
          </a:xfrm>
          <a:prstGeom prst="rightArrow">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lin ang="0" scaled="1"/>
            <a:tileRect/>
          </a:gra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dirty="0" smtClean="0">
              <a:solidFill>
                <a:schemeClr val="tx2"/>
              </a:solidFill>
            </a:endParaRPr>
          </a:p>
        </p:txBody>
      </p:sp>
      <p:sp>
        <p:nvSpPr>
          <p:cNvPr id="3" name="スライド番号プレースホルダー 2"/>
          <p:cNvSpPr>
            <a:spLocks noGrp="1"/>
          </p:cNvSpPr>
          <p:nvPr>
            <p:ph type="sldNum" sz="quarter" idx="12"/>
          </p:nvPr>
        </p:nvSpPr>
        <p:spPr/>
        <p:txBody>
          <a:bodyPr/>
          <a:lstStyle/>
          <a:p>
            <a:fld id="{E3027A61-F330-4D12-9FE5-E680163E8252}" type="slidenum">
              <a:rPr kumimoji="1" lang="ja-JP" altLang="en-US" smtClean="0"/>
              <a:t>9</a:t>
            </a:fld>
            <a:endParaRPr kumimoji="1" lang="ja-JP" altLang="en-US"/>
          </a:p>
        </p:txBody>
      </p:sp>
    </p:spTree>
    <p:extLst>
      <p:ext uri="{BB962C8B-B14F-4D97-AF65-F5344CB8AC3E}">
        <p14:creationId xmlns:p14="http://schemas.microsoft.com/office/powerpoint/2010/main" val="3392599984"/>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ユーザー定義 2">
      <a:majorFont>
        <a:latin typeface="UD デジタル 教科書体 NK-B"/>
        <a:ea typeface="UD デジタル 教科書体 NK-B"/>
        <a:cs typeface=""/>
      </a:majorFont>
      <a:minorFont>
        <a:latin typeface="UD デジタル 教科書体 NK-R"/>
        <a:ea typeface="UD デジタル 教科書体 NK-R"/>
        <a:cs typeface=""/>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solidFill>
          <a:schemeClr val="accent1">
            <a:lumMod val="20000"/>
            <a:lumOff val="80000"/>
          </a:schemeClr>
        </a:solidFill>
        <a:ln w="38100">
          <a:solidFill>
            <a:srgbClr val="FF0000"/>
          </a:solidFill>
        </a:ln>
      </a:spPr>
      <a:bodyPr rtlCol="0" anchor="ctr"/>
      <a:lstStyle>
        <a:defPPr algn="ctr">
          <a:defRPr kumimoji="1" sz="2000"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TM10001106[[fn=バッジ]]</Template>
  <TotalTime>0</TotalTime>
  <Words>603</Words>
  <Application>Microsoft Office PowerPoint</Application>
  <PresentationFormat>ワイド画面</PresentationFormat>
  <Paragraphs>122</Paragraphs>
  <Slides>16</Slides>
  <Notes>12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Gill Sans MT</vt:lpstr>
      <vt:lpstr>UD デジタル 教科書体 NK-B</vt:lpstr>
      <vt:lpstr>UD デジタル 教科書体 NK-R</vt:lpstr>
      <vt:lpstr>游ゴシック</vt:lpstr>
      <vt:lpstr>Arial</vt:lpstr>
      <vt:lpstr>Badge</vt:lpstr>
      <vt:lpstr>尼崎市介護予防・重度化防止ハンドブック</vt:lpstr>
      <vt:lpstr>作成のきっかけ</vt:lpstr>
      <vt:lpstr>地域ケア会議代表者会議の取組としてパンフレットを作成</vt:lpstr>
      <vt:lpstr>ハンドブックのメインターゲット</vt:lpstr>
      <vt:lpstr>特徴その１ キーワード「フレイル」ｐ４～５</vt:lpstr>
      <vt:lpstr>フレイルとは</vt:lpstr>
      <vt:lpstr>特徴その２ フレイル予防「８つの扉」ｐ６～７</vt:lpstr>
      <vt:lpstr>特徴その３ 「なぜ大切？」⇒「実践しよう！」例ｐ８～９</vt:lpstr>
      <vt:lpstr>特徴その４ 「日々の活動」を重視Ｐ１２～１７</vt:lpstr>
      <vt:lpstr>特徴その５ 「共感できるエピソード」ｐ１７、ｐ２８～３０</vt:lpstr>
      <vt:lpstr>特徴その６ 「脅しの要素」</vt:lpstr>
      <vt:lpstr>ハンドブックとリーフレット（概要版）を同時発行します</vt:lpstr>
      <vt:lpstr>ハンドブックの活用（例）</vt:lpstr>
      <vt:lpstr>リーフレット（概要版）の活用（例）</vt:lpstr>
      <vt:lpstr>参考：配布場所</vt:lpstr>
      <vt:lpstr>各団体での活用方法（案） （地域ケア代表者会議での議論）</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2020-02-05T09:16:02Z</dcterms:created>
  <dcterms:modified xsi:type="dcterms:W3CDTF">2020-02-10T04:57:47Z</dcterms:modified>
</cp:coreProperties>
</file>